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31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16" r:id="rId29"/>
    <p:sldId id="317" r:id="rId30"/>
    <p:sldId id="284" r:id="rId31"/>
    <p:sldId id="318" r:id="rId32"/>
    <p:sldId id="319" r:id="rId33"/>
    <p:sldId id="320" r:id="rId34"/>
    <p:sldId id="351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45" r:id="rId45"/>
    <p:sldId id="297" r:id="rId46"/>
    <p:sldId id="346" r:id="rId47"/>
    <p:sldId id="347" r:id="rId48"/>
    <p:sldId id="348" r:id="rId49"/>
    <p:sldId id="349" r:id="rId50"/>
    <p:sldId id="350" r:id="rId51"/>
    <p:sldId id="338" r:id="rId52"/>
    <p:sldId id="307" r:id="rId53"/>
    <p:sldId id="339" r:id="rId54"/>
    <p:sldId id="340" r:id="rId55"/>
    <p:sldId id="341" r:id="rId56"/>
    <p:sldId id="342" r:id="rId57"/>
    <p:sldId id="343" r:id="rId58"/>
    <p:sldId id="364" r:id="rId59"/>
  </p:sldIdLst>
  <p:sldSz cx="6858000" cy="5143500"/>
  <p:notesSz cx="6858000" cy="9144000"/>
  <p:embeddedFontLst>
    <p:embeddedFont>
      <p:font typeface="Comfortaa" panose="020B0604020202020204" charset="0"/>
      <p:regular r:id="rId61"/>
      <p:bold r:id="rId62"/>
    </p:embeddedFont>
    <p:embeddedFont>
      <p:font typeface="Comic Sans MS" panose="030F0702030302020204" pitchFamily="66" charset="0"/>
      <p:regular r:id="rId63"/>
      <p:bold r:id="rId64"/>
      <p:italic r:id="rId65"/>
      <p:boldItalic r:id="rId66"/>
    </p:embeddedFont>
    <p:embeddedFont>
      <p:font typeface="Mulish" panose="020B0604020202020204" charset="0"/>
      <p:regular r:id="rId67"/>
      <p:bold r:id="rId68"/>
      <p:italic r:id="rId69"/>
      <p:boldItalic r:id="rId70"/>
    </p:embeddedFont>
    <p:embeddedFont>
      <p:font typeface="Proxima Nova" panose="020B0604020202020204" charset="0"/>
      <p:regular r:id="rId71"/>
      <p:bold r:id="rId72"/>
      <p:italic r:id="rId73"/>
      <p:boldItalic r:id="rId74"/>
    </p:embeddedFont>
    <p:embeddedFont>
      <p:font typeface="Tahoma" panose="020B0604030504040204" pitchFamily="34" charset="0"/>
      <p:regular r:id="rId75"/>
      <p:bold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58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05" userDrawn="1">
          <p15:clr>
            <a:srgbClr val="A4A3A4"/>
          </p15:clr>
        </p15:guide>
        <p15:guide id="4" orient="horz" pos="441" userDrawn="1">
          <p15:clr>
            <a:srgbClr val="A4A3A4"/>
          </p15:clr>
        </p15:guide>
        <p15:guide id="5" orient="horz" pos="645" userDrawn="1">
          <p15:clr>
            <a:srgbClr val="A4A3A4"/>
          </p15:clr>
        </p15:guide>
        <p15:guide id="6" orient="horz" pos="622" userDrawn="1">
          <p15:clr>
            <a:srgbClr val="A4A3A4"/>
          </p15:clr>
        </p15:guide>
        <p15:guide id="7" orient="horz" pos="2845" userDrawn="1">
          <p15:clr>
            <a:srgbClr val="A4A3A4"/>
          </p15:clr>
        </p15:guide>
        <p15:guide id="8" pos="2373" userDrawn="1">
          <p15:clr>
            <a:srgbClr val="A4A3A4"/>
          </p15:clr>
        </p15:guide>
        <p15:guide id="9" orient="horz" pos="2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368B4A-FE8E-463A-B75E-6C03DEDE9107}">
  <a:tblStyle styleId="{98368B4A-FE8E-463A-B75E-6C03DEDE91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6016" autoAdjust="0"/>
  </p:normalViewPr>
  <p:slideViewPr>
    <p:cSldViewPr snapToGrid="0">
      <p:cViewPr varScale="1">
        <p:scale>
          <a:sx n="125" d="100"/>
          <a:sy n="125" d="100"/>
        </p:scale>
        <p:origin x="2286" y="90"/>
      </p:cViewPr>
      <p:guideLst>
        <p:guide orient="horz" pos="758"/>
        <p:guide pos="2160"/>
        <p:guide orient="horz" pos="305"/>
        <p:guide orient="horz" pos="441"/>
        <p:guide orient="horz" pos="645"/>
        <p:guide orient="horz" pos="622"/>
        <p:guide orient="horz" pos="2845"/>
        <p:guide pos="2373"/>
        <p:guide orient="horz" pos="26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cation4all.co.uk/http/numeracynew.htm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classroom-resources/ey-numberblocks-series-2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annoscountingboo00anno_0/page/n1/mode/2up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arlymath.erikson.edu/different-uses-numbers-annos-counting-book/" TargetMode="External"/><Relationship Id="rId4" Type="http://schemas.openxmlformats.org/officeDocument/2006/relationships/hyperlink" Target="https://earlymath.erikson.edu/numbers-and-fun-with-annos-counting-book-best-preschool-books-for-math/" TargetMode="Externa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82653466c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82653466c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cddb2dd6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cddb2dd6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cddb2dd6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cddb2dd6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d96f3b22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d96f3b22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d96f3b22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d96f3b22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fcddb2dd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fcddb2dd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cddb2dd6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cddb2dd6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d96f3b22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dd96f3b22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d96f3b22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dd96f3b22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d96f3b22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d96f3b22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d96f3b22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dd96f3b22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82653466c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82653466c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d48f9842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d48f9842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Can be repeated with other numbers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dd96f3b22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dd96f3b22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Can be repeated with other numbers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d96f3b22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dd96f3b22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9fa0419e8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9fa0419e8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 the numeral in the air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Set of A4 poster of all numerals (like above) available to download from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http://www.communication4all.co.uk/http/numeracynew.htm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f9fa0419e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f9fa0419e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cddb2dd6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fcddb2dd6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For right-handed writers only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cddb2dd6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fcddb2dd6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right-handed writers only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97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d96f3b22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dd96f3b22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47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8265346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8265346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72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75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87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6217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48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19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Option: Stop video at intervals to ask “how could we show 6 in a picture, on a frame, on dice, as a numeral/word?” etc.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children to show you on their MWBs</a:t>
            </a:r>
          </a:p>
        </p:txBody>
      </p:sp>
    </p:spTree>
    <p:extLst>
      <p:ext uri="{BB962C8B-B14F-4D97-AF65-F5344CB8AC3E}">
        <p14:creationId xmlns:p14="http://schemas.microsoft.com/office/powerpoint/2010/main" val="2083584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1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Numberblocks Season 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Episode 1: Six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Episode 2: Seven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Episode 3: Eight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https://www.ncetm.org.uk/classroom-resources/ey-numberblocks-series-2/</a:t>
            </a:r>
            <a:r>
              <a:rPr lang="en-US" dirty="0">
                <a:solidFill>
                  <a:schemeClr val="dk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86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d96f3b2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d96f3b2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762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16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516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82653466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82653466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068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</a:rPr>
              <a:t>Title: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r>
              <a:rPr lang="en-US" sz="1100" u="sng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Anno’s Counting Book</a:t>
            </a:r>
            <a:endParaRPr lang="en-US" sz="1100" dirty="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</a:rPr>
              <a:t>Author: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Mitsumasa Anno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</a:rPr>
              <a:t>Suits: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Junior Infants, Senior Infants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This book takes the reader on a journey through the four seasons of the year with numbers 1 to 12. Numbers are represented by numerals, cubes and many sets of objects in the beautiful scenes depicted in this wordless counting book.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https://earlymath.erikson.edu/numbers-and-fun-with-annos-counting-book-best-preschool-books-for-math/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https://earlymath.erikson.edu/different-uses-numbers-annos-counting-book/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lang="en-US" sz="1100" b="1" dirty="0">
              <a:solidFill>
                <a:srgbClr val="1155CC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604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https://earlymath.erikson.edu/numbers-and-fun-with-annos-counting-book-best-preschool-books-for-math/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https://earlymath.erikson.edu/different-uses-numbers-annos-counting-book/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60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484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3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63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d96f3b2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d96f3b2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968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74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82653466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82653466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341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628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195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638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190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94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87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82653466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82653466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cddb2dd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cddb2dd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cddb2dd6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cddb2dd6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dd96f3b22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dd96f3b22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background with a dog and objects&#10;&#10;Description automatically generated with medium confidence">
            <a:extLst>
              <a:ext uri="{FF2B5EF4-FFF2-40B4-BE49-F238E27FC236}">
                <a16:creationId xmlns:a16="http://schemas.microsoft.com/office/drawing/2014/main" id="{D6DDE03E-75F6-7259-64E9-65C1FBFAA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3E970-7B4F-6A56-4C1F-95EF93E43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5F34E0-FEAF-B4DB-F580-FD0141E51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3F1EC-7C2F-E5E9-1EE0-9671A338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96DB0B26-2EAB-4BE2-8D59-78FFE4A9D20A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690B-0AF2-38BB-6C9F-219CF5B6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9406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749D-4178-19C5-21B5-15776B9E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5FBF6-4290-C43A-D6C0-41D0C637E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52067-0876-9CC9-F1DC-7606E5FE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30268369-CE23-454F-94E5-0F8008127578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D349-1B88-744C-19F7-33A1BAED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C3E68-A4D4-6841-5415-8BF7AE55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8201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568386-7041-6CF3-5659-2BF9A6A73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73192-E6AC-AE0F-9561-859FE7733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894F-360A-86CD-418A-3B5A407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90898E60-4261-4C87-B5FD-F4E75D7CF9D0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3D89F-949B-A1D6-F46B-2467678D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E789F-DE4F-03A5-4C27-0CBA4E5A1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070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6BC8-7991-5C98-E561-2EFB96FC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A22F8-F5CC-D4A8-DF9D-4C7728F94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017FC-2C53-0B1A-B5EC-01258D72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11F05C80-7C6D-45AE-82F7-704E9B0372AF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A82B-C440-C9A6-918E-B53718B75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69190-F814-C335-DDAE-B58AEA85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6063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border with a white border and a red background with a dog and a cartoon dog&#10;&#10;Description automatically generated with medium confidence">
            <a:extLst>
              <a:ext uri="{FF2B5EF4-FFF2-40B4-BE49-F238E27FC236}">
                <a16:creationId xmlns:a16="http://schemas.microsoft.com/office/drawing/2014/main" id="{9C61E711-0C7C-10DD-0670-4305079E3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5DE01-2D07-C0EC-5444-9C212BC2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3CD6E-01C1-4AC4-F21E-6DC7ED967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59175-B489-C047-5769-94DF2C6F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DB6F8597-B301-4269-9124-8E79230A9F5F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42DB1-2829-633C-2A5E-125A81D7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A979C-0114-749E-238B-22F1454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0945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F3B8-E881-6A13-783E-19ADD69D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2D0D6-FF5F-7C3A-318A-B8CE95D16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22E53-5C98-09EF-C44C-28A9945C4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7B4FE-5043-0459-D219-472DC43E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4583DB5A-72AE-42BF-8C31-AC69F6ADDD1B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9D0FA-096D-C745-062D-1434A323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4F706-91A2-3408-CDC2-E7CE5187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0945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3EC42-AC91-07D6-F938-3DE13220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59116-1999-C026-0904-1270EFC7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FBE50-9044-6122-709A-6DF93E3AD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210D2D-8558-F415-1521-72AFA3201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3ED41-698C-F823-3D74-A00719373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35C22-285E-AC89-6CC0-4900DF2E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F60282AC-5C1A-42A3-9693-D76C096845B6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E7E4E-D2A5-8AEC-5ED3-016556149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648A5-02AF-422F-9BE4-CC5BB08C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036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8410-E80F-E789-0B01-F2377951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32A38-2457-93A7-F850-04129B1A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2EF83C6-FFDB-4D29-BF31-25E752CF4AAE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F507-FD4B-7146-3147-7591A815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B09F7-1834-238C-8AB4-4705A34C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059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86599-34EA-74D8-7B90-E0000711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A0D79AF7-A22E-4948-9C7E-DC4060D9BC38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9127C-B56F-AA46-2412-08DBE09D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CF0AF-517B-FBD5-473B-26965673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118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03D9-5CC1-02DA-9C0A-F78CAA2E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CE5C8-9331-FBAB-036D-FC242FE9F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5B1A1-EC6A-7DC9-EB81-F70FFB75C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9FA11-8220-504D-F291-9D80CB14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A1A91350-9B6D-4843-82BC-5B95A31A7F06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F28E8-B60D-DC3C-0D5B-0D49C74F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4BBBC-B003-B066-C432-B4EA415C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095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3008A-946F-53E9-61A6-B8457F5D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39D858-D97A-BD10-CBA7-7ECC60F86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F69F4-C1F3-BB51-77B4-1CD572492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915B6-FDD5-54A9-543A-F33D4D1F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BBD7C7D-3C0E-4449-A7B7-F6FB77450641}" type="datetime1">
              <a:rPr lang="en-IE" smtClean="0"/>
              <a:t>31/05/2024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3CD8E-756B-75A3-97E1-432F8767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913AA3-7E12-6FCD-9568-E6E2A5B07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4" y="4712493"/>
            <a:ext cx="5715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7E67D8A-34D6-474B-B6E0-2EEA3E55DD9F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373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orange border&#10;&#10;Description automatically generated">
            <a:extLst>
              <a:ext uri="{FF2B5EF4-FFF2-40B4-BE49-F238E27FC236}">
                <a16:creationId xmlns:a16="http://schemas.microsoft.com/office/drawing/2014/main" id="{94D286AE-2472-5B84-11AD-43AFF784D8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E7B9D-978D-D920-9147-F81E3AD0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91C35-5AED-CCBF-0577-88DEFD9E4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1ED3A-D3F5-F94D-2229-BC763F824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4" y="4712493"/>
            <a:ext cx="5715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7E67D8A-34D6-474B-B6E0-2EEA3E55DD9F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2697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15A2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3.xml"/><Relationship Id="rId7" Type="http://schemas.openxmlformats.org/officeDocument/2006/relationships/slide" Target="slide5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43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features/cardinality-and-number-sens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features/cardinality-and-number-sense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edco.ie/egd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co.ie/pa3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communication4all.co.uk/http/numeracynew.htm" TargetMode="Externa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co.ie/px4d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edco.ie/x4cy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gtkj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mspz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z6vy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3tg9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npy6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cfyz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acph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gdkq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544d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hyperlink" Target="https://edco.ie/qzb8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7bt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pjq6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4E567-3268-17CF-2B12-3F929E0FB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5" name="Google Shape;145;p31">
            <a:extLst>
              <a:ext uri="{FF2B5EF4-FFF2-40B4-BE49-F238E27FC236}">
                <a16:creationId xmlns:a16="http://schemas.microsoft.com/office/drawing/2014/main" id="{0B931547-2AC8-0347-28FD-667F4FC09A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109327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0BD47-65EF-AA11-EDB3-5908D6E0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10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64E1527D-0A95-2FDE-CC3D-DA5C69CE53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F8517A-29A0-3AF8-FF6D-27AD171DAD75}"/>
              </a:ext>
            </a:extLst>
          </p:cNvPr>
          <p:cNvSpPr txBox="1">
            <a:spLocks/>
          </p:cNvSpPr>
          <p:nvPr/>
        </p:nvSpPr>
        <p:spPr>
          <a:xfrm>
            <a:off x="471488" y="1936749"/>
            <a:ext cx="5915025" cy="2600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ClrTx/>
            </a:pPr>
            <a:r>
              <a:rPr lang="en-IE" sz="2200" dirty="0"/>
              <a:t>What is missing?</a:t>
            </a:r>
          </a:p>
          <a:p>
            <a:pPr>
              <a:buClrTx/>
            </a:pPr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D4E68650-C081-A48C-EBF2-833BD22E0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EFC0A2-5009-B747-B95C-200D8B8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11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51A7E463-29BF-9502-55D1-6821444AC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EE87CF-36F9-313B-AC10-2C7FBDEC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82132290-FEE3-474E-5A56-A22C2828A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312025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CD695-8BB5-7C98-10AA-0BE00CAA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12</a:t>
            </a:fld>
            <a:endParaRPr lang="en-IE" dirty="0"/>
          </a:p>
        </p:txBody>
      </p:sp>
      <p:sp>
        <p:nvSpPr>
          <p:cNvPr id="11" name="Google Shape;130;p29">
            <a:extLst>
              <a:ext uri="{FF2B5EF4-FFF2-40B4-BE49-F238E27FC236}">
                <a16:creationId xmlns:a16="http://schemas.microsoft.com/office/drawing/2014/main" id="{4E2E5A86-E14E-4AD8-3B9B-F2D504160807}"/>
              </a:ext>
            </a:extLst>
          </p:cNvPr>
          <p:cNvSpPr txBox="1">
            <a:spLocks/>
          </p:cNvSpPr>
          <p:nvPr/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15A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Tx/>
              <a:buFontTx/>
            </a:pPr>
            <a:r>
              <a:rPr lang="en-IE" sz="2800" dirty="0">
                <a:sym typeface="Mulish"/>
              </a:rPr>
              <a:t>Counting &amp; Numeration</a:t>
            </a:r>
            <a:endParaRPr lang="en-IE" sz="1400" dirty="0">
              <a:sym typeface="Mulish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83F308-F3BB-B15A-EBC3-228E60174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E6205D76-A47F-FFB7-2F45-1BBD55A12B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81831D-BB25-8335-3321-48780922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13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A29ECDEA-DFD2-0770-B9F0-4C8BC9B17F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1F3854-3D40-346D-AAB3-86723B98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220F5225-0C1A-CE84-66E8-6B8283AE1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794066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150C2-F27A-BF8F-6921-6D6FC81C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14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BC937AEC-9F46-319F-42FB-5112C55B5B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247956-03D4-F869-F1B7-F8618EE81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A715F85C-4D4F-3C6D-8E79-37B5546CF2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F9E36-FF02-7328-F1DF-8CE987B6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15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82009136-4B24-95CC-6509-FD60D43F1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0E4030-D0BD-15BC-C6F6-B20A5FB3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F85C9E14-297C-46B6-FDD9-277D82EF8B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276885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97F94-B632-D2F5-E4B8-307D216B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16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36790A43-078D-A0A6-220F-C7BAD09196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74813D-B1C6-350B-7524-6F9B6156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734CADA0-5699-7D2C-F7FF-8BC8EDB0B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2BB0DC-3FBC-DC1C-6380-79F6CB83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17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F7B12ADF-616E-4E07-7017-E885BFAE2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EA1FA6-EB14-E418-9FFD-0AAA4EAE1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861E0BC5-E625-8806-164B-72DD823C79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119592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03168-B1A0-95A8-B89F-B6E88AC4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18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B6E7E8C6-712C-260A-8E5A-3CD05ED70A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1A7232-3351-CC8F-6947-3FF265CE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5C112A24-FD1B-28F6-3FB9-DECD818B1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AE3EB8-61F5-D5E0-E60F-20D72624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19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2670B03A-8A74-8C98-B34E-B20A15B802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465455" y="320358"/>
            <a:ext cx="4868545" cy="6000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latin typeface="Tahoma" panose="020B0604030504040204" pitchFamily="34" charset="0"/>
                <a:sym typeface="Mulish"/>
              </a:rPr>
              <a:t>Contents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sz="half" idx="2"/>
          </p:nvPr>
        </p:nvSpPr>
        <p:spPr>
          <a:xfrm>
            <a:off x="465456" y="893763"/>
            <a:ext cx="5927089" cy="427101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3" action="ppaction://hlinksldjump"/>
              </a:rPr>
              <a:t>How to Use These Slides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4" action="ppaction://hlinksldjump"/>
              </a:rPr>
              <a:t>Rationale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5" action="ppaction://hlinksldjump"/>
              </a:rPr>
              <a:t>Counting &amp; Numeration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6" action="ppaction://hlinksldjump"/>
              </a:rPr>
              <a:t>Picture Books &amp; Read Alouds 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7" action="ppaction://hlinksldjump"/>
              </a:rPr>
              <a:t>Games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BDA4CE-5545-5D17-CCE3-412283B09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12493"/>
            <a:ext cx="542926" cy="274637"/>
          </a:xfrm>
        </p:spPr>
        <p:txBody>
          <a:bodyPr/>
          <a:lstStyle/>
          <a:p>
            <a:fld id="{17E67D8A-34D6-474B-B6E0-2EEA3E55DD9F}" type="slidenum">
              <a:rPr lang="en-IE" smtClean="0"/>
              <a:t>2</a:t>
            </a:fld>
            <a:endParaRPr lang="en-IE" dirty="0"/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7FB3477A-DE83-EADF-AC9E-68195DA36F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8"/>
          <a:srcRect l="21051" r="22734"/>
          <a:stretch/>
        </p:blipFill>
        <p:spPr>
          <a:xfrm>
            <a:off x="4133849" y="2456377"/>
            <a:ext cx="2365259" cy="236676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4"/>
          <p:cNvSpPr txBox="1"/>
          <p:nvPr/>
        </p:nvSpPr>
        <p:spPr>
          <a:xfrm>
            <a:off x="822008" y="4568190"/>
            <a:ext cx="6551775" cy="30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5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Proxima Nova"/>
              </a:rPr>
              <a:t>Needed: </a:t>
            </a:r>
            <a:r>
              <a:rPr lang="en" sz="10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Proxima Nova"/>
              </a:rPr>
              <a:t>number path per child (0-10 or 0-20 number path)</a:t>
            </a:r>
            <a:endParaRPr sz="105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50"/>
            <a:ext cx="5915025" cy="2071688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Put something on the number after __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Put something on the number before __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Put something between __ and __</a:t>
            </a:r>
          </a:p>
        </p:txBody>
      </p:sp>
      <p:graphicFrame>
        <p:nvGraphicFramePr>
          <p:cNvPr id="5" name="Google Shape;145;p31">
            <a:extLst>
              <a:ext uri="{FF2B5EF4-FFF2-40B4-BE49-F238E27FC236}">
                <a16:creationId xmlns:a16="http://schemas.microsoft.com/office/drawing/2014/main" id="{4B8BD50A-7E4A-AC21-3724-6D5C5A855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20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5"/>
          <p:cNvSpPr txBox="1">
            <a:spLocks noGrp="1"/>
          </p:cNvSpPr>
          <p:nvPr>
            <p:ph idx="1"/>
          </p:nvPr>
        </p:nvSpPr>
        <p:spPr>
          <a:xfrm>
            <a:off x="471487" y="940594"/>
            <a:ext cx="6020753" cy="326231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Grow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6 fingers up, one at a time, counting as you go.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Show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up 6 fingers at once.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Throw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Throw 6 fingers forward quickly!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Bunny Ears Grow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6 fingers up, behind your head, one at a time, counting as you go.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Bunny Ears Show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up 6 fingers, behind your head,    at once. </a:t>
            </a:r>
            <a:endParaRPr sz="1600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231" name="Google Shape;231;p45"/>
          <p:cNvSpPr txBox="1"/>
          <p:nvPr/>
        </p:nvSpPr>
        <p:spPr>
          <a:xfrm>
            <a:off x="838877" y="4577899"/>
            <a:ext cx="6575175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00" b="1" dirty="0">
                <a:solidFill>
                  <a:schemeClr val="dk1"/>
                </a:solidFill>
              </a:rPr>
              <a:t>Adapted from: </a:t>
            </a: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https://www.ncetm.org.uk/features/cardinality-and-number-sense/</a:t>
            </a:r>
            <a:r>
              <a:rPr lang="en" sz="1000" dirty="0">
                <a:solidFill>
                  <a:schemeClr val="dk1"/>
                </a:solidFill>
              </a:rPr>
              <a:t> 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2" name="Google Shape;232;p45"/>
          <p:cNvPicPr preferRelativeResize="0"/>
          <p:nvPr/>
        </p:nvPicPr>
        <p:blipFill rotWithShape="1">
          <a:blip r:embed="rId4">
            <a:alphaModFix/>
          </a:blip>
          <a:srcRect t="6442"/>
          <a:stretch/>
        </p:blipFill>
        <p:spPr>
          <a:xfrm>
            <a:off x="964779" y="3144266"/>
            <a:ext cx="4928442" cy="141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72B8A-6F91-4FB7-8E02-31C6712C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21</a:t>
            </a:fld>
            <a:endParaRPr lang="en-IE" dirty="0"/>
          </a:p>
        </p:txBody>
      </p:sp>
      <p:sp>
        <p:nvSpPr>
          <p:cNvPr id="5" name="Google Shape;229;p45">
            <a:extLst>
              <a:ext uri="{FF2B5EF4-FFF2-40B4-BE49-F238E27FC236}">
                <a16:creationId xmlns:a16="http://schemas.microsoft.com/office/drawing/2014/main" id="{28816426-8641-983F-DE79-E44E19FCA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488" y="373698"/>
            <a:ext cx="6081712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400" dirty="0">
                <a:sym typeface="Mulish"/>
              </a:rPr>
              <a:t>Using Fingers to Grow, Show, Throw…</a:t>
            </a:r>
            <a:endParaRPr sz="2400" dirty="0">
              <a:sym typeface="Muli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6"/>
          <p:cNvSpPr txBox="1">
            <a:spLocks noGrp="1"/>
          </p:cNvSpPr>
          <p:nvPr>
            <p:ph idx="1"/>
          </p:nvPr>
        </p:nvSpPr>
        <p:spPr>
          <a:xfrm>
            <a:off x="471488" y="935673"/>
            <a:ext cx="5915025" cy="326231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Grow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7 fingers up, one at a time, counting as you go.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Show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up 7 fingers at once.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Throw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Throw 7 fingers forward quickly!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Bunny Ears Grow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7 fingers up, behind your head, one at a time, counting as you go.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Bunny Ears Show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up 7 fingers, behind your head, at once. </a:t>
            </a:r>
            <a:endParaRPr sz="1600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6" name="Google Shape;231;p45">
            <a:extLst>
              <a:ext uri="{FF2B5EF4-FFF2-40B4-BE49-F238E27FC236}">
                <a16:creationId xmlns:a16="http://schemas.microsoft.com/office/drawing/2014/main" id="{6E4BF3ED-2D5D-17EF-1929-7BE4D67F970B}"/>
              </a:ext>
            </a:extLst>
          </p:cNvPr>
          <p:cNvSpPr txBox="1"/>
          <p:nvPr/>
        </p:nvSpPr>
        <p:spPr>
          <a:xfrm>
            <a:off x="838877" y="4577899"/>
            <a:ext cx="6575175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00" b="1" dirty="0">
                <a:solidFill>
                  <a:schemeClr val="dk1"/>
                </a:solidFill>
              </a:rPr>
              <a:t>Adapted from: </a:t>
            </a: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https://www.ncetm.org.uk/features/cardinality-and-number-sense/</a:t>
            </a:r>
            <a:r>
              <a:rPr lang="en" sz="1000" dirty="0">
                <a:solidFill>
                  <a:schemeClr val="dk1"/>
                </a:solidFill>
              </a:rPr>
              <a:t> 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" name="Google Shape;232;p45">
            <a:extLst>
              <a:ext uri="{FF2B5EF4-FFF2-40B4-BE49-F238E27FC236}">
                <a16:creationId xmlns:a16="http://schemas.microsoft.com/office/drawing/2014/main" id="{A19725A6-5694-F8A9-6D80-D2A40CEDC6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442"/>
          <a:stretch/>
        </p:blipFill>
        <p:spPr>
          <a:xfrm>
            <a:off x="964779" y="3144266"/>
            <a:ext cx="4928442" cy="141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BD4F57-80DF-2796-C252-8225EDD2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22</a:t>
            </a:fld>
            <a:endParaRPr lang="en-IE" dirty="0"/>
          </a:p>
        </p:txBody>
      </p:sp>
      <p:sp>
        <p:nvSpPr>
          <p:cNvPr id="8" name="Google Shape;229;p45">
            <a:extLst>
              <a:ext uri="{FF2B5EF4-FFF2-40B4-BE49-F238E27FC236}">
                <a16:creationId xmlns:a16="http://schemas.microsoft.com/office/drawing/2014/main" id="{E5853271-18CD-83C2-AD4C-437ACDF83C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488" y="373698"/>
            <a:ext cx="6081712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400" dirty="0">
                <a:sym typeface="Mulish"/>
              </a:rPr>
              <a:t>Using Fingers to Grow, Show, Throw…</a:t>
            </a:r>
            <a:endParaRPr sz="2400" dirty="0">
              <a:sym typeface="Muli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7338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600" dirty="0"/>
              <a:t>Video: How to Write the Number 6</a:t>
            </a:r>
            <a:endParaRPr lang="en-IE" sz="2600" dirty="0"/>
          </a:p>
        </p:txBody>
      </p:sp>
      <p:pic>
        <p:nvPicPr>
          <p:cNvPr id="7" name="Content Placeholder 6" descr="A black number on a white background&#10;&#10;Description automatically generated">
            <a:extLst>
              <a:ext uri="{FF2B5EF4-FFF2-40B4-BE49-F238E27FC236}">
                <a16:creationId xmlns:a16="http://schemas.microsoft.com/office/drawing/2014/main" id="{BCB59215-7406-1659-0978-D82CFDA4D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3"/>
          <a:stretch/>
        </p:blipFill>
        <p:spPr>
          <a:xfrm>
            <a:off x="599122" y="917488"/>
            <a:ext cx="5710237" cy="3215539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88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4"/>
              </a:rPr>
              <a:t>edco.ie/egdp</a:t>
            </a:r>
            <a:endParaRPr lang="en-IE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0D62F-C616-8FA2-69E0-DB71A595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23</a:t>
            </a:fld>
            <a:endParaRPr lang="en-IE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>
            <a:extLst>
              <a:ext uri="{FF2B5EF4-FFF2-40B4-BE49-F238E27FC236}">
                <a16:creationId xmlns:a16="http://schemas.microsoft.com/office/drawing/2014/main" id="{60084223-3A6F-35CE-A8A6-C3513D9414A4}"/>
              </a:ext>
            </a:extLst>
          </p:cNvPr>
          <p:cNvSpPr txBox="1">
            <a:spLocks/>
          </p:cNvSpPr>
          <p:nvPr/>
        </p:nvSpPr>
        <p:spPr>
          <a:xfrm>
            <a:off x="473074" y="373380"/>
            <a:ext cx="6019165" cy="398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15A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600" dirty="0"/>
              <a:t>Video: How to Write the Number 7</a:t>
            </a:r>
            <a:endParaRPr lang="en-IE" sz="2600" dirty="0"/>
          </a:p>
        </p:txBody>
      </p:sp>
      <p:pic>
        <p:nvPicPr>
          <p:cNvPr id="9" name="Content Placeholder 5" descr="A close-up of a number&#10;&#10;Description automatically generated">
            <a:extLst>
              <a:ext uri="{FF2B5EF4-FFF2-40B4-BE49-F238E27FC236}">
                <a16:creationId xmlns:a16="http://schemas.microsoft.com/office/drawing/2014/main" id="{8717D815-372C-297A-B2AF-C0982D23B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43" y="924747"/>
            <a:ext cx="5658797" cy="318243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AEEFCB-FF7F-A668-66CC-6FA3D477EFB6}"/>
              </a:ext>
            </a:extLst>
          </p:cNvPr>
          <p:cNvSpPr txBox="1">
            <a:spLocks/>
          </p:cNvSpPr>
          <p:nvPr/>
        </p:nvSpPr>
        <p:spPr>
          <a:xfrm>
            <a:off x="563881" y="4218392"/>
            <a:ext cx="5737859" cy="302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IE" sz="2000" dirty="0">
                <a:hlinkClick r:id="rId4"/>
              </a:rPr>
              <a:t>edco.ie/pa3v</a:t>
            </a:r>
            <a:endParaRPr lang="en-IE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5BCC3-6FC3-B4FA-8F1A-E208A99E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24</a:t>
            </a:fld>
            <a:endParaRPr lang="en-IE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poster with a number six&#10;&#10;Description automatically generated">
            <a:extLst>
              <a:ext uri="{FF2B5EF4-FFF2-40B4-BE49-F238E27FC236}">
                <a16:creationId xmlns:a16="http://schemas.microsoft.com/office/drawing/2014/main" id="{E9CC8EF9-7DCE-FA97-F253-4DF42168D2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3183" y="967739"/>
            <a:ext cx="2499285" cy="3533267"/>
          </a:xfr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8" name="Content Placeholder 17" descr="A poster with a number seven&#10;&#10;Description automatically generated">
            <a:extLst>
              <a:ext uri="{FF2B5EF4-FFF2-40B4-BE49-F238E27FC236}">
                <a16:creationId xmlns:a16="http://schemas.microsoft.com/office/drawing/2014/main" id="{063AB7FB-9F8E-1858-ED18-FC3C3C8D7C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15534" y="967739"/>
            <a:ext cx="2498729" cy="3533268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5D4ACE-7F95-59E4-09FE-F93C1922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350839"/>
            <a:ext cx="5915025" cy="548322"/>
          </a:xfrm>
        </p:spPr>
        <p:txBody>
          <a:bodyPr anchor="t">
            <a:normAutofit/>
          </a:bodyPr>
          <a:lstStyle/>
          <a:p>
            <a:r>
              <a:rPr lang="en-US" sz="2800" dirty="0"/>
              <a:t>Make the Numeral in the Air</a:t>
            </a:r>
            <a:endParaRPr lang="en-I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52B29-167D-E03F-8B76-1FA40ACD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25</a:t>
            </a:fld>
            <a:endParaRPr lang="en-IE" dirty="0"/>
          </a:p>
        </p:txBody>
      </p:sp>
      <p:sp>
        <p:nvSpPr>
          <p:cNvPr id="3" name="Google Shape;231;p45">
            <a:extLst>
              <a:ext uri="{FF2B5EF4-FFF2-40B4-BE49-F238E27FC236}">
                <a16:creationId xmlns:a16="http://schemas.microsoft.com/office/drawing/2014/main" id="{3E5B563A-D8D8-FD3F-9345-6F409976AC42}"/>
              </a:ext>
            </a:extLst>
          </p:cNvPr>
          <p:cNvSpPr txBox="1"/>
          <p:nvPr/>
        </p:nvSpPr>
        <p:spPr>
          <a:xfrm>
            <a:off x="838877" y="4577899"/>
            <a:ext cx="6575175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00" b="1" dirty="0">
                <a:solidFill>
                  <a:schemeClr val="dk1"/>
                </a:solidFill>
              </a:rPr>
              <a:t>Source: </a:t>
            </a:r>
            <a:r>
              <a:rPr lang="en-IE" sz="1000" u="sng" dirty="0">
                <a:solidFill>
                  <a:schemeClr val="hlink"/>
                </a:solidFill>
                <a:hlinkClick r:id="rId5"/>
              </a:rPr>
              <a:t>http://www.communication4all.co.uk/http/numeracynew.htm</a:t>
            </a:r>
            <a:r>
              <a:rPr lang="en-IE" sz="1000" u="sng" dirty="0">
                <a:solidFill>
                  <a:schemeClr val="hlink"/>
                </a:solidFill>
              </a:rPr>
              <a:t>  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colorful plasticine figures&#10;&#10;Description automatically generated">
            <a:extLst>
              <a:ext uri="{FF2B5EF4-FFF2-40B4-BE49-F238E27FC236}">
                <a16:creationId xmlns:a16="http://schemas.microsoft.com/office/drawing/2014/main" id="{5223C45D-546E-816D-CBF5-EF777EB9A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89960" y="1695814"/>
            <a:ext cx="2881313" cy="2244949"/>
          </a:xfrm>
        </p:spPr>
      </p:pic>
      <p:pic>
        <p:nvPicPr>
          <p:cNvPr id="5" name="Content Placeholder 4" descr="A group of colorful figures&#10;&#10;Description automatically generated">
            <a:extLst>
              <a:ext uri="{FF2B5EF4-FFF2-40B4-BE49-F238E27FC236}">
                <a16:creationId xmlns:a16="http://schemas.microsoft.com/office/drawing/2014/main" id="{54A57173-F0B2-ECEA-69A8-B9224F347E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6248" y="1715084"/>
            <a:ext cx="2881312" cy="2206409"/>
          </a:xfrm>
        </p:spPr>
      </p:pic>
      <p:sp>
        <p:nvSpPr>
          <p:cNvPr id="261" name="Google Shape;261;p50"/>
          <p:cNvSpPr txBox="1">
            <a:spLocks noGrp="1"/>
          </p:cNvSpPr>
          <p:nvPr>
            <p:ph type="title"/>
          </p:nvPr>
        </p:nvSpPr>
        <p:spPr>
          <a:xfrm>
            <a:off x="456248" y="32797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Play Dough: Make the Numeral</a:t>
            </a:r>
            <a:endParaRPr sz="4400" dirty="0">
              <a:sym typeface="Mulish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923D4-007F-8122-E682-5DAC6C16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26</a:t>
            </a:fld>
            <a:endParaRPr lang="en-I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>
            <a:spLocks noGrp="1"/>
          </p:cNvSpPr>
          <p:nvPr>
            <p:ph type="title"/>
          </p:nvPr>
        </p:nvSpPr>
        <p:spPr>
          <a:xfrm>
            <a:off x="473074" y="350520"/>
            <a:ext cx="5920106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600" dirty="0">
                <a:sym typeface="Mulish"/>
              </a:rPr>
              <a:t>In Your Copy: Make the Numeral 6</a:t>
            </a:r>
            <a:endParaRPr sz="2600" dirty="0">
              <a:sym typeface="Mulish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E146-DCDC-5398-E6FC-C53F36932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214" y="3833289"/>
            <a:ext cx="5807524" cy="845820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ym typeface="Mulish"/>
              </a:rPr>
              <a:t>Down we go… along your finger</a:t>
            </a:r>
          </a:p>
          <a:p>
            <a:pPr marL="266700" indent="-2667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ym typeface="Mulish"/>
              </a:rPr>
              <a:t>Make a loop… back in, finish in the centre</a:t>
            </a:r>
          </a:p>
        </p:txBody>
      </p:sp>
      <p:pic>
        <p:nvPicPr>
          <p:cNvPr id="13" name="Content Placeholder 12" descr="A close-up of a person's hands writing on a graph paper&#10;&#10;Description automatically generated">
            <a:extLst>
              <a:ext uri="{FF2B5EF4-FFF2-40B4-BE49-F238E27FC236}">
                <a16:creationId xmlns:a16="http://schemas.microsoft.com/office/drawing/2014/main" id="{B1FA190A-8B6C-98C0-E7FC-170850F7E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240" y="973455"/>
            <a:ext cx="5557520" cy="2736009"/>
          </a:xfr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52D8B01-7F3A-EEB5-D738-C695D19C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27</a:t>
            </a:fld>
            <a:endParaRPr lang="en-I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>
            <a:spLocks noGrp="1"/>
          </p:cNvSpPr>
          <p:nvPr>
            <p:ph type="title"/>
          </p:nvPr>
        </p:nvSpPr>
        <p:spPr>
          <a:xfrm>
            <a:off x="473074" y="350520"/>
            <a:ext cx="5950586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600" dirty="0">
                <a:sym typeface="Mulish"/>
              </a:rPr>
              <a:t>In Your Copy: Make the Numeral 7</a:t>
            </a:r>
            <a:endParaRPr sz="2600" dirty="0">
              <a:sym typeface="Mulish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E146-DCDC-5398-E6FC-C53F36932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214" y="3833289"/>
            <a:ext cx="5807524" cy="845820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Mulish"/>
              </a:rPr>
              <a:t>Across… away from your pointy finger</a:t>
            </a:r>
          </a:p>
          <a:p>
            <a:pPr marL="266700" indent="-2667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Mulish"/>
              </a:rPr>
              <a:t>Back down… back in, finish at the bottom</a:t>
            </a:r>
          </a:p>
        </p:txBody>
      </p:sp>
      <p:pic>
        <p:nvPicPr>
          <p:cNvPr id="7" name="Content Placeholder 5" descr="A person drawing a line on a graph paper&#10;&#10;Description automatically generated">
            <a:extLst>
              <a:ext uri="{FF2B5EF4-FFF2-40B4-BE49-F238E27FC236}">
                <a16:creationId xmlns:a16="http://schemas.microsoft.com/office/drawing/2014/main" id="{90BC6825-D50A-A8F9-4E51-A2D4D9057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457"/>
          <a:stretch/>
        </p:blipFill>
        <p:spPr>
          <a:xfrm>
            <a:off x="650239" y="973454"/>
            <a:ext cx="5569795" cy="273600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EA9B11-AE22-E800-CB6D-CF64EDCD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6434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76654-FC69-65B5-61E3-BF9FA07B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29</a:t>
            </a:fld>
            <a:endParaRPr lang="en-IE" dirty="0"/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221C416-F7CE-96AC-8982-ECFC7E7A7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756" y="995046"/>
            <a:ext cx="3161029" cy="3161029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DF59238-DF08-77C6-1746-8B08662CBE04}"/>
              </a:ext>
            </a:extLst>
          </p:cNvPr>
          <p:cNvSpPr txBox="1">
            <a:spLocks/>
          </p:cNvSpPr>
          <p:nvPr/>
        </p:nvSpPr>
        <p:spPr>
          <a:xfrm>
            <a:off x="495934" y="4187911"/>
            <a:ext cx="5866766" cy="398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None/>
            </a:pPr>
            <a:r>
              <a:rPr lang="en-US" sz="2000" dirty="0"/>
              <a:t>Today's Number Up to 20 | </a:t>
            </a:r>
            <a:r>
              <a:rPr lang="en-US" sz="2000" dirty="0">
                <a:hlinkClick r:id="rId5"/>
              </a:rPr>
              <a:t>edco.ie/px4d</a:t>
            </a:r>
            <a:endParaRPr lang="en-US" sz="2000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070CAB1-CCF9-9726-554E-BD8E203B8989}"/>
              </a:ext>
            </a:extLst>
          </p:cNvPr>
          <p:cNvSpPr txBox="1">
            <a:spLocks/>
          </p:cNvSpPr>
          <p:nvPr/>
        </p:nvSpPr>
        <p:spPr>
          <a:xfrm>
            <a:off x="455318" y="350520"/>
            <a:ext cx="6019165" cy="51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15A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800" dirty="0"/>
              <a:t>Interactive Web Activity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17871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title"/>
          </p:nvPr>
        </p:nvSpPr>
        <p:spPr>
          <a:xfrm>
            <a:off x="452438" y="327979"/>
            <a:ext cx="5915025" cy="52578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latin typeface="Tahoma" panose="020B0604030504040204" pitchFamily="34" charset="0"/>
                <a:sym typeface="Mulish"/>
              </a:rPr>
              <a:t>Introduction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124" name="Google Shape;124;p28"/>
          <p:cNvSpPr txBox="1">
            <a:spLocks noGrp="1"/>
          </p:cNvSpPr>
          <p:nvPr>
            <p:ph idx="1"/>
          </p:nvPr>
        </p:nvSpPr>
        <p:spPr>
          <a:xfrm>
            <a:off x="471487" y="918686"/>
            <a:ext cx="3178493" cy="398065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This is the first of three presentations prepared to support teachers with the transition to the PMC. It covers Numbers 6 and 7.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Activity sheets are also available on Edco Learning to support this category.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Use these slides as they are or edit them to suit the needs of your class.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23E2B-751C-EB15-3A99-FCAB2D9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</a:t>
            </a:fld>
            <a:endParaRPr lang="en-IE" dirty="0"/>
          </a:p>
        </p:txBody>
      </p:sp>
      <p:pic>
        <p:nvPicPr>
          <p:cNvPr id="5" name="Picture 4" descr="A math worksheet with numbers&#10;&#10;Description automatically generated">
            <a:extLst>
              <a:ext uri="{FF2B5EF4-FFF2-40B4-BE49-F238E27FC236}">
                <a16:creationId xmlns:a16="http://schemas.microsoft.com/office/drawing/2014/main" id="{2B3991DE-F1A9-CB5F-1317-98A2DB8E7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38" y="700088"/>
            <a:ext cx="1295129" cy="183150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math book&#10;&#10;Description automatically generated">
            <a:extLst>
              <a:ext uri="{FF2B5EF4-FFF2-40B4-BE49-F238E27FC236}">
                <a16:creationId xmlns:a16="http://schemas.microsoft.com/office/drawing/2014/main" id="{03CF785B-6C81-1CB3-4BBB-ED1669BD3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543" y="700087"/>
            <a:ext cx="1295129" cy="183150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ack and white picture of a number&#10;&#10;Description automatically generated">
            <a:extLst>
              <a:ext uri="{FF2B5EF4-FFF2-40B4-BE49-F238E27FC236}">
                <a16:creationId xmlns:a16="http://schemas.microsoft.com/office/drawing/2014/main" id="{16D2CAD4-0D0C-A80D-7F9D-14E1DBBBD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139" y="2684935"/>
            <a:ext cx="1295128" cy="183150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math game&#10;&#10;Description automatically generated">
            <a:extLst>
              <a:ext uri="{FF2B5EF4-FFF2-40B4-BE49-F238E27FC236}">
                <a16:creationId xmlns:a16="http://schemas.microsoft.com/office/drawing/2014/main" id="{EB63F117-D244-12C5-9A9E-94F81BF81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8543" y="2684934"/>
            <a:ext cx="1295129" cy="18315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10 Frame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47675" y="1905000"/>
            <a:ext cx="5488305" cy="282289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Put 6 in the frame.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How many on the top row?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How many on the bottom row?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Put 6 in the frame a different way.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If I take away ___ how many will be left?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Put __ in the frame. How many more to make 6?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Put 6 in the frame. How many do I need to take away to leave __?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</p:txBody>
      </p:sp>
      <p:pic>
        <p:nvPicPr>
          <p:cNvPr id="10" name="Content Placeholder 9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AFCC099-9DB6-52E2-3950-6D3A69F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5200" y="415608"/>
            <a:ext cx="2779147" cy="1767775"/>
          </a:xfr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6EF3BFE-E408-D153-9F38-F0B82F9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30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10 Frame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47675" y="1905000"/>
            <a:ext cx="5488305" cy="282289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7 in the frame.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top row?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bottom row?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7 in the frame a different way.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If I take away ___ how many will be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__ in the frame. How many more to make 7? 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7 in the frame. How many do I need to take away to leave __?</a:t>
            </a:r>
          </a:p>
        </p:txBody>
      </p:sp>
      <p:pic>
        <p:nvPicPr>
          <p:cNvPr id="10" name="Content Placeholder 9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AFCC099-9DB6-52E2-3950-6D3A69F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5200" y="415608"/>
            <a:ext cx="2779147" cy="1767775"/>
          </a:xfr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E0EC2-DD35-7BA4-9A0B-4A64358F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753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10 Frame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55295" y="939164"/>
            <a:ext cx="3941445" cy="381571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Now stand the frame up tall and put 6 in the frame. Fill from the bottom left.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right?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Arrange 6 in the frame in a different way.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If I take away ___ how many will be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__ in the frame. How many more to make 6?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6 in the frame. How many do I need to take away to leave __?</a:t>
            </a:r>
          </a:p>
        </p:txBody>
      </p:sp>
      <p:pic>
        <p:nvPicPr>
          <p:cNvPr id="10" name="Content Placeholder 9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AFCC099-9DB6-52E2-3950-6D3A69F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023360" y="1709011"/>
            <a:ext cx="2779147" cy="1767775"/>
          </a:xfr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482285-6A8B-1FC2-2B73-2487C647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618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10 Frame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55295" y="939164"/>
            <a:ext cx="3941445" cy="381571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Now stand the frame up tall and put 7 in the frame. Fill from the bottom left.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right?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Arrange 7 in the frame in a different way.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If I take away ___ how many will be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__ in the frame. How many more to make 7? 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7 in the frame. How many do I need to take away to leave __?</a:t>
            </a:r>
          </a:p>
        </p:txBody>
      </p:sp>
      <p:pic>
        <p:nvPicPr>
          <p:cNvPr id="10" name="Content Placeholder 9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AFCC099-9DB6-52E2-3950-6D3A69F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023360" y="1709011"/>
            <a:ext cx="2779147" cy="1767775"/>
          </a:xfr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77679-75AF-5FF0-063D-6EF26466B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0624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rthday Cake">
            <a:hlinkClick r:id="" action="ppaction://media"/>
            <a:extLst>
              <a:ext uri="{FF2B5EF4-FFF2-40B4-BE49-F238E27FC236}">
                <a16:creationId xmlns:a16="http://schemas.microsoft.com/office/drawing/2014/main" id="{AACA5A09-E567-FCC1-C90F-600B94077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934" y="998220"/>
            <a:ext cx="5624704" cy="316519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Birthday Cake</a:t>
            </a:r>
            <a:endParaRPr lang="en-IE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0D62F-C616-8FA2-69E0-DB71A595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58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Clapping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74345" y="939164"/>
            <a:ext cx="3049832" cy="381571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Listen to me clap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times did I clap? Show me with your fingers.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times did I clap? Show me with your frame and counters.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 startAt="3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times did I clap? Show me on your number fan.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 startAt="3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times did I clap? Write the numeral on your MWB.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 startAt="3"/>
              <a:tabLst>
                <a:tab pos="358775" algn="l"/>
              </a:tabLst>
            </a:pPr>
            <a:endParaRPr lang="en-US" dirty="0">
              <a:solidFill>
                <a:schemeClr val="dk1"/>
              </a:solidFill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endParaRPr lang="en-US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B463C91-2A78-75D0-510E-B2B9BB79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35</a:t>
            </a:fld>
            <a:endParaRPr lang="en-IE" dirty="0"/>
          </a:p>
        </p:txBody>
      </p:sp>
      <p:pic>
        <p:nvPicPr>
          <p:cNvPr id="4" name="Content Placeholder 17">
            <a:extLst>
              <a:ext uri="{FF2B5EF4-FFF2-40B4-BE49-F238E27FC236}">
                <a16:creationId xmlns:a16="http://schemas.microsoft.com/office/drawing/2014/main" id="{375A9235-6BC0-1069-E0F5-10473B583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846" t="1" r="659" b="891"/>
          <a:stretch/>
        </p:blipFill>
        <p:spPr>
          <a:xfrm>
            <a:off x="3594808" y="1828188"/>
            <a:ext cx="3049832" cy="3026388"/>
          </a:xfrm>
        </p:spPr>
      </p:pic>
    </p:spTree>
    <p:extLst>
      <p:ext uri="{BB962C8B-B14F-4D97-AF65-F5344CB8AC3E}">
        <p14:creationId xmlns:p14="http://schemas.microsoft.com/office/powerpoint/2010/main" val="34770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37338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Sound of a Number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74345" y="939164"/>
            <a:ext cx="3840480" cy="381571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Listen to me drop coins into this tin.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How many coins did I drop in? Show me with your fingers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How many coins did I drop in? Show me with your frame and counters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How many coins did I drop in? Show me on your number fan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How many coins did I drop in? Write the numeral on your MWB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tabLst>
                <a:tab pos="358775" algn="l"/>
              </a:tabLst>
            </a:pPr>
            <a:endParaRPr lang="en-US" dirty="0">
              <a:solidFill>
                <a:schemeClr val="dk1"/>
              </a:solidFill>
              <a:sym typeface="Mulish"/>
            </a:endParaRPr>
          </a:p>
        </p:txBody>
      </p:sp>
      <p:pic>
        <p:nvPicPr>
          <p:cNvPr id="5" name="Content Placeholder 4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AD2A39FC-756E-1D1C-DDA9-166140491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270" y="1290458"/>
            <a:ext cx="2553056" cy="2562583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C800C-D144-C184-D8AE-A4086B91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584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7338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600" dirty="0"/>
              <a:t>Video: I Can Show the Number 6</a:t>
            </a:r>
            <a:endParaRPr lang="en-IE" sz="2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edco.ie/x4cy</a:t>
            </a:r>
            <a:endParaRPr lang="en-IE" sz="2000" dirty="0"/>
          </a:p>
        </p:txBody>
      </p:sp>
      <p:pic>
        <p:nvPicPr>
          <p:cNvPr id="5" name="Content Placeholder 4" descr="A blue and yellow sign with a red and white stripe&#10;&#10;Description automatically generated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731" b="12480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C29F92-05D7-F876-B2EF-340FF0ED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8035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73380"/>
            <a:ext cx="6070601" cy="398462"/>
          </a:xfrm>
        </p:spPr>
        <p:txBody>
          <a:bodyPr anchor="t">
            <a:noAutofit/>
          </a:bodyPr>
          <a:lstStyle/>
          <a:p>
            <a:r>
              <a:rPr lang="en-US" sz="2600" dirty="0"/>
              <a:t>Video: I Can Show the Number 7</a:t>
            </a:r>
            <a:endParaRPr lang="en-IE" sz="2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edco.ie/gtkj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530" b="12530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F5FB389-160E-BE3D-71C4-A4C43188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53861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Orange Level Two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edco.ie/mspz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602" b="12602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28020B-CEFF-6D48-4BCF-62044E29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0909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452438" y="32988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latin typeface="Tahoma" panose="020B0604030504040204" pitchFamily="34" charset="0"/>
                <a:sym typeface="Mulish"/>
              </a:rPr>
              <a:t>Rationale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131" name="Google Shape;131;p29"/>
          <p:cNvSpPr txBox="1">
            <a:spLocks noGrp="1"/>
          </p:cNvSpPr>
          <p:nvPr>
            <p:ph idx="1"/>
          </p:nvPr>
        </p:nvSpPr>
        <p:spPr>
          <a:xfrm>
            <a:off x="474343" y="941070"/>
            <a:ext cx="5862639" cy="3754438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These resources have been selected to offer children a gentle introduction to the numbers 6 and 7, which they may not have encountered formally in their current Junior Infants maths book. The resources will make them more prepared for the </a:t>
            </a:r>
            <a:r>
              <a:rPr lang="en-IE" sz="165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Senior Infants programme.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That said, it is not essential that teachers use these materials prior to starting the </a:t>
            </a:r>
            <a:r>
              <a:rPr lang="en-IE" sz="165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Senior Infant programme. The content of </a:t>
            </a:r>
            <a:r>
              <a:rPr lang="en-IE" sz="165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for Senior Infants has been carefully considered to provide cohesive and structured learning experiences for the children, that are also playful and engaging. When in Senior Infants, the numbers 6 and 7 will be constantly revised and consolidated alongside new learning.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DBBDA7-DF14-BB95-05AB-B1FE1F49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</a:t>
            </a:fld>
            <a:endParaRPr lang="en-IE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Six Little Ducks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edco.ie/z6vy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457" b="12457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EDB03-D88F-5EC9-D836-524A151F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68076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Number 6 Song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edco.ie/3tg9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407" b="12407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AAD12-F69D-573F-A8F3-5ED0273E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9816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The Number Seven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69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edco.ie/npy6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506" b="12506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5EACD-FD8C-676F-38D0-21087366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19467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481012" y="1314449"/>
            <a:ext cx="5915025" cy="3120653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IE" sz="2400" dirty="0">
                <a:solidFill>
                  <a:schemeClr val="tx1"/>
                </a:solidFill>
                <a:latin typeface="Tahoma" panose="020B0604030504040204" pitchFamily="34" charset="0"/>
              </a:rPr>
              <a:t>Picture Books &amp; Read Alouds</a:t>
            </a:r>
            <a:endParaRPr sz="24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25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 via Internet Archive 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4" y="1108075"/>
            <a:ext cx="5921376" cy="9239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" sz="1800" dirty="0">
                <a:solidFill>
                  <a:schemeClr val="dk1"/>
                </a:solidFill>
                <a:sym typeface="Mulish"/>
              </a:rPr>
              <a:t>There are many counting and number related books on </a:t>
            </a:r>
            <a:r>
              <a:rPr lang="en" sz="1800" u="sng" dirty="0">
                <a:solidFill>
                  <a:schemeClr val="hlink"/>
                </a:solidFill>
                <a:sym typeface="Mulish"/>
                <a:hlinkClick r:id="rId3"/>
              </a:rPr>
              <a:t>https://archive.org</a:t>
            </a:r>
            <a:endParaRPr lang="en" sz="1800" u="sng" dirty="0">
              <a:solidFill>
                <a:schemeClr val="hlink"/>
              </a:solidFill>
              <a:sym typeface="Mulish"/>
            </a:endParaRP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3026" y="1882775"/>
            <a:ext cx="2356173" cy="2344090"/>
          </a:xfrm>
        </p:spPr>
      </p:pic>
      <p:sp>
        <p:nvSpPr>
          <p:cNvPr id="9" name="Google Shape;369;p67">
            <a:extLst>
              <a:ext uri="{FF2B5EF4-FFF2-40B4-BE49-F238E27FC236}">
                <a16:creationId xmlns:a16="http://schemas.microsoft.com/office/drawing/2014/main" id="{5E0134AF-BE03-C4B4-371A-06E0064A64A6}"/>
              </a:ext>
            </a:extLst>
          </p:cNvPr>
          <p:cNvSpPr txBox="1">
            <a:spLocks/>
          </p:cNvSpPr>
          <p:nvPr/>
        </p:nvSpPr>
        <p:spPr>
          <a:xfrm>
            <a:off x="473075" y="1997075"/>
            <a:ext cx="3136900" cy="2859088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This is an online digital library/archive that is free to access. Just click on the link, register/log in for FREE, and then simply "borrow" the required book for an hour. After an hour you can choose to borrow it again if required.</a:t>
            </a:r>
            <a:endParaRPr lang="en-US" sz="1800" dirty="0">
              <a:solidFill>
                <a:schemeClr val="dk1"/>
              </a:solidFill>
              <a:sym typeface="Comic Sans MS"/>
            </a:endParaRPr>
          </a:p>
          <a:p>
            <a:pPr marL="342900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</a:pPr>
            <a:endParaRPr lang="en-US" sz="1800" dirty="0">
              <a:solidFill>
                <a:schemeClr val="dk1"/>
              </a:solidFill>
              <a:sym typeface="Comic Sans M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22035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4" y="914400"/>
            <a:ext cx="5020945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i="1" dirty="0"/>
              <a:t>Anno’s Counting Book </a:t>
            </a:r>
            <a:r>
              <a:rPr lang="en-US" sz="1800" dirty="0"/>
              <a:t>by Mitsumasa Anno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Downloadable at </a:t>
            </a:r>
            <a:r>
              <a:rPr lang="en-US" sz="1800" dirty="0">
                <a:hlinkClick r:id="rId3"/>
              </a:rPr>
              <a:t>edco.ie/cfyz</a:t>
            </a:r>
            <a:endParaRPr lang="en-US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This book takes the reader on a journey through the four seasons of the year with numbers 1 to 12.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Numbers are represented by numerals,  cubes and many sets of objects in the beautiful scenes depicted in this wordless counting book.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45</a:t>
            </a:fld>
            <a:endParaRPr lang="en-IE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4" y="914400"/>
            <a:ext cx="5020945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Six-Dinner Sid </a:t>
            </a:r>
            <a:r>
              <a:rPr lang="en-IE" sz="1800" dirty="0"/>
              <a:t>by Inga Moore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IE" sz="1800" dirty="0">
                <a:hlinkClick r:id="rId3"/>
              </a:rPr>
              <a:t>edco.ie/acph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A cat named Sid fools six neighbours on   one street into thinking that he is their cat,  in order to get six dinners.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An entertaining story that can be used to explore the components of 6 and            one-to-one correspondence.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89538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3" y="913752"/>
            <a:ext cx="5020945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6 Sticks </a:t>
            </a:r>
            <a:r>
              <a:rPr lang="en-IE" sz="1800" dirty="0"/>
              <a:t>by Molly Coxe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US" sz="1800" dirty="0">
                <a:hlinkClick r:id="rId3"/>
              </a:rPr>
              <a:t>edco.ie/gdkq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simple book that illustrates the things that can be made out of six sticks.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Demonstrates linkage with shape and space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04627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3" y="913752"/>
            <a:ext cx="6095367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My Six Book</a:t>
            </a:r>
            <a:r>
              <a:rPr lang="en-IE" sz="1800" dirty="0"/>
              <a:t> and </a:t>
            </a:r>
            <a:r>
              <a:rPr lang="en-IE" sz="1800" i="1" dirty="0"/>
              <a:t>My Seven Book </a:t>
            </a:r>
            <a:r>
              <a:rPr lang="en-IE" sz="1800" dirty="0"/>
              <a:t>by Jane Belk Moncure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US" sz="1800" dirty="0">
                <a:hlinkClick r:id="rId3"/>
              </a:rPr>
              <a:t>edco.ie/544d</a:t>
            </a:r>
            <a:r>
              <a:rPr lang="en-US" sz="1800" dirty="0"/>
              <a:t> and </a:t>
            </a:r>
            <a:r>
              <a:rPr lang="en-US" sz="1800" dirty="0">
                <a:hlinkClick r:id="rId4"/>
              </a:rPr>
              <a:t>edco.ie/qzb8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series of books where each one introduces the concept of the title number by interacting with that amount of a variety of things, some of which are grouped and regrouped to demonstrate adding        and subtracting.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8614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3" y="913752"/>
            <a:ext cx="5020945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Six Town </a:t>
            </a:r>
            <a:r>
              <a:rPr lang="en-IE" sz="1800" dirty="0"/>
              <a:t>by Nadia Higgins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US" sz="1800" dirty="0">
                <a:hlinkClick r:id="rId3"/>
              </a:rPr>
              <a:t>edco.ie/7bts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series of books where each one tells the story of a town dedicated to the title number.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8125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>
            <a:spLocks noGrp="1"/>
          </p:cNvSpPr>
          <p:nvPr>
            <p:ph idx="1"/>
          </p:nvPr>
        </p:nvSpPr>
        <p:spPr>
          <a:xfrm>
            <a:off x="475299" y="918452"/>
            <a:ext cx="5635942" cy="432593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The low-threshold, high-ceiling approach that typifies </a:t>
            </a:r>
            <a:r>
              <a:rPr lang="en-IE" sz="180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is designed to support children and enable them to comfortably work with numbers outside the traditional number limits.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Ultimately, at the end of the </a:t>
            </a:r>
            <a:r>
              <a:rPr lang="en-IE" sz="180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Senior Infants programme, we are confident that the children will be much more capable and    confident mathematicians!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E7843-549A-BBD7-5450-1B542A17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</a:t>
            </a:fld>
            <a:endParaRPr lang="en-IE" dirty="0"/>
          </a:p>
        </p:txBody>
      </p:sp>
      <p:sp>
        <p:nvSpPr>
          <p:cNvPr id="5" name="Google Shape;130;p29">
            <a:extLst>
              <a:ext uri="{FF2B5EF4-FFF2-40B4-BE49-F238E27FC236}">
                <a16:creationId xmlns:a16="http://schemas.microsoft.com/office/drawing/2014/main" id="{FAF9AA3E-7FDF-F4A7-C964-B0E5AC4F4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9884"/>
            <a:ext cx="5915025" cy="46291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latin typeface="Tahoma" panose="020B0604030504040204" pitchFamily="34" charset="0"/>
                <a:sym typeface="Mulish"/>
              </a:rPr>
              <a:t>Rationale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63595DE9-5559-6708-B8F8-638952F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1" r="22734"/>
          <a:stretch/>
        </p:blipFill>
        <p:spPr>
          <a:xfrm>
            <a:off x="4787796" y="3169839"/>
            <a:ext cx="1579667" cy="15806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206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3" y="913752"/>
            <a:ext cx="5539107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Quack and Count </a:t>
            </a:r>
            <a:r>
              <a:rPr lang="en-IE" sz="1800" dirty="0"/>
              <a:t>by Keith Baker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US" sz="1800" dirty="0">
                <a:hlinkClick r:id="rId3"/>
              </a:rPr>
              <a:t>edco.ie/pjq6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Ducklings illustrate the various number bonds of 7 by grouping themselves in various combinations. 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0705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481012" y="1314449"/>
            <a:ext cx="5915025" cy="3120653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IE" sz="3000" dirty="0">
                <a:solidFill>
                  <a:schemeClr val="tx1"/>
                </a:solidFill>
                <a:latin typeface="Tahoma" panose="020B0604030504040204" pitchFamily="34" charset="0"/>
              </a:rPr>
              <a:t>Games</a:t>
            </a:r>
            <a:endParaRPr sz="30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76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Pair Game: Tower Splits!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8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" sz="1700" dirty="0">
                <a:solidFill>
                  <a:schemeClr val="dk1"/>
                </a:solidFill>
                <a:sym typeface="Mulish"/>
              </a:rPr>
              <a:t>6 cubes and tokens (could be counters, links, paperclips, etc.) 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Player A makes a tower of 6 cubes.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Player B closes their eyes and calls SPLIT!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Player A splits the tower in 2 parts and hides one part behind their back.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Player B looks at the part of the tower they can see and says how many cubes are hidden. If correct, Player B takes a token.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Swap roles and keep playing until time is up. 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The winner is the person with the most tokens when the time is up.</a:t>
            </a:r>
            <a:endParaRPr sz="1700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B6825-965E-5426-4686-E919FDCF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52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Pair Game: Tower Splits!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7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-US" sz="1700" dirty="0">
                <a:solidFill>
                  <a:schemeClr val="dk1"/>
                </a:solidFill>
                <a:sym typeface="Mulish"/>
              </a:rPr>
              <a:t>7 cubes and tokens (could be counters, links, paperclips, etc.)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makes a tower of 7 cubes.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closes their eyes and calls SPLIT!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splits the tower in 2 parts and hides one part behind their back.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looks at the part of the tower they can see and says how many cubes are hidden. If correct, Player B takes a token.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Swap roles and keep playing until time is up.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The winner is the person with the most tokens when the time is up.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1A26B1-6F3B-6E55-0853-5AA762D6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943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Pair Game: Chain Splits!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7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-US" sz="1700" dirty="0">
                <a:solidFill>
                  <a:schemeClr val="dk1"/>
                </a:solidFill>
                <a:sym typeface="Mulish"/>
              </a:rPr>
              <a:t>6 links and tokens (could be counters, cubes, paperclips, etc.)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makes a chain of 6 links.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closes their eyes and calls SPLIT!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splits the chain in 2 parts and hides one part behind their back.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looks at the part of the chain they can see and says how many links are hidden. If correct, Player B takes a token.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Swap roles and keep playing until time is up.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The winner is the person with the most tokens when the time is up.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A58C0-51B1-0E26-86E0-45C5C311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47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Pair Game: Chain Splits!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7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-US" sz="1700" dirty="0">
                <a:solidFill>
                  <a:schemeClr val="dk1"/>
                </a:solidFill>
                <a:sym typeface="Mulish"/>
              </a:rPr>
              <a:t>7 links and tokens (could be counters, cubes, paperclips, etc.)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makes a chain of 7 links.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closes their eyes and calls SPLIT!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splits the chain in 2 parts and hides one part behind their back.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looks at the part of the chain they can see and says how many links are hidden. If correct, Player B takes a token.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Swap roles and keep playing until time is up.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The winner is the person with the most tokens when the time is up.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17DAF-038C-C06F-DDC4-81350287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357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Game: Steps and Stairs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7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-US" sz="1700" dirty="0">
                <a:solidFill>
                  <a:schemeClr val="dk1"/>
                </a:solidFill>
                <a:sym typeface="Mulish"/>
              </a:rPr>
              <a:t>Cubes (unifix or multilink), a dice, a number path (with at least 1-7) per player.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In turn, each player throws the dice, collects and connects that number of cubes and stands them on that numeral on the number path. For example, if you throw a 3, you collect and connect 3 cubes and place them standing up on the numeral 3 on your number path.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If you throw a number, you already have collected you miss a turn.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The winner is the first person to cover all the numerals from 1-7 on their number path.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1C60E-4CF4-83D0-D1ED-B0F15B8F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0246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6B0089C-E32C-596F-2F51-B36BF5F69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35" t="-1574" r="3119" b="1574"/>
          <a:stretch/>
        </p:blipFill>
        <p:spPr>
          <a:xfrm>
            <a:off x="1993161" y="857031"/>
            <a:ext cx="2940890" cy="16729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4" y="35814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Play Memory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69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If you turn over two 6s or two 7s, you get a bonus go!</a:t>
            </a:r>
          </a:p>
        </p:txBody>
      </p:sp>
      <p:pic>
        <p:nvPicPr>
          <p:cNvPr id="6" name="Content Placeholder 5" descr="A close-up of a card&#10;&#10;Description automatically generated">
            <a:extLst>
              <a:ext uri="{FF2B5EF4-FFF2-40B4-BE49-F238E27FC236}">
                <a16:creationId xmlns:a16="http://schemas.microsoft.com/office/drawing/2014/main" id="{5CA0D2A0-FED0-789D-4ACA-57124744A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138" r="52915"/>
          <a:stretch/>
        </p:blipFill>
        <p:spPr>
          <a:xfrm>
            <a:off x="1958555" y="2444986"/>
            <a:ext cx="2940890" cy="1672977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1F8B7C-E00D-AC65-1605-D7DFEF17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778005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31470"/>
            <a:ext cx="37338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Image Credits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74345" y="899160"/>
            <a:ext cx="5935980" cy="3617278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lvl="0" indent="-2667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sym typeface="Mulish"/>
              </a:rPr>
              <a:t>Shutterstock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C800C-D144-C184-D8AE-A4086B91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77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481012" y="1314449"/>
            <a:ext cx="5915025" cy="3120653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IE" sz="3000" dirty="0">
                <a:solidFill>
                  <a:schemeClr val="tx1"/>
                </a:solidFill>
                <a:latin typeface="Tahoma" panose="020B0604030504040204" pitchFamily="34" charset="0"/>
              </a:rPr>
              <a:t>Counting &amp; Numeration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Google Shape;145;p31"/>
          <p:cNvGraphicFramePr/>
          <p:nvPr>
            <p:extLst>
              <p:ext uri="{D42A27DB-BD31-4B8C-83A1-F6EECF244321}">
                <p14:modId xmlns:p14="http://schemas.microsoft.com/office/powerpoint/2010/main" val="3613162910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A603-9E8B-1F0B-BCD1-9A45824EE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" y="1938338"/>
            <a:ext cx="5915025" cy="3262312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ym typeface="Mulish"/>
              </a:rPr>
              <a:t>Count forwards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ym typeface="Mulish"/>
              </a:rPr>
              <a:t>Count backwards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Count forwards and clap hands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Count backwards and stamp feet</a:t>
            </a:r>
            <a:endParaRPr lang="en-IE" sz="2200" dirty="0"/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IE" sz="2200" dirty="0"/>
          </a:p>
        </p:txBody>
      </p:sp>
      <p:sp>
        <p:nvSpPr>
          <p:cNvPr id="4" name="Google Shape;130;p29">
            <a:extLst>
              <a:ext uri="{FF2B5EF4-FFF2-40B4-BE49-F238E27FC236}">
                <a16:creationId xmlns:a16="http://schemas.microsoft.com/office/drawing/2014/main" id="{A00C0ED2-B145-2E6E-EAE1-6594ACB8F7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E4964-F27C-7B44-E34D-85AEF838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7</a:t>
            </a:fld>
            <a:endParaRPr lang="en-I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14EF-31CF-4739-68A2-74416FE6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3574"/>
            <a:ext cx="5915025" cy="2689225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ym typeface="Mulish"/>
              </a:rPr>
              <a:t>Count forwards to 6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ym typeface="Mulish"/>
              </a:rPr>
              <a:t>Count backwards from 6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Clap hands 6 times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Stamp feet 6 times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Slap knees 6 times</a:t>
            </a:r>
            <a:endParaRPr lang="en-IE" sz="2200" dirty="0">
              <a:sym typeface="Mulish"/>
            </a:endParaRPr>
          </a:p>
        </p:txBody>
      </p:sp>
      <p:graphicFrame>
        <p:nvGraphicFramePr>
          <p:cNvPr id="5" name="Google Shape;145;p31">
            <a:extLst>
              <a:ext uri="{FF2B5EF4-FFF2-40B4-BE49-F238E27FC236}">
                <a16:creationId xmlns:a16="http://schemas.microsoft.com/office/drawing/2014/main" id="{C28C9066-39A0-D2D1-73CA-409DAE0C5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014608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72BE5-2D4D-D497-F8A5-94A9C04F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8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23BB8C53-D239-74FD-CE13-C95D5B1B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4E95-6C92-5817-1F5A-2E46F0FAA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3574"/>
            <a:ext cx="5915025" cy="2689225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Count forwards to 7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Count backwards from 7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olidFill>
                  <a:schemeClr val="dk1"/>
                </a:solidFill>
                <a:sym typeface="Mulish"/>
              </a:rPr>
              <a:t>Clap hands 7 times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olidFill>
                  <a:schemeClr val="dk1"/>
                </a:solidFill>
                <a:sym typeface="Mulish"/>
              </a:rPr>
              <a:t>Stamp feet 7 times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olidFill>
                  <a:schemeClr val="dk1"/>
                </a:solidFill>
                <a:sym typeface="Mulish"/>
              </a:rPr>
              <a:t>Slap knees 7 times</a:t>
            </a: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endParaRPr lang="en-IE" sz="2200" dirty="0"/>
          </a:p>
        </p:txBody>
      </p:sp>
      <p:graphicFrame>
        <p:nvGraphicFramePr>
          <p:cNvPr id="5" name="Google Shape;145;p31">
            <a:extLst>
              <a:ext uri="{FF2B5EF4-FFF2-40B4-BE49-F238E27FC236}">
                <a16:creationId xmlns:a16="http://schemas.microsoft.com/office/drawing/2014/main" id="{DEEDA55C-41F8-C33B-7106-9762EBAB8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014608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1B5A-0E36-F008-2F1F-E0E22B30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9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ADF2B942-ADFB-5BE1-42CD-029B8A043E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</TotalTime>
  <Words>2711</Words>
  <Application>Microsoft Office PowerPoint</Application>
  <PresentationFormat>Custom</PresentationFormat>
  <Paragraphs>476</Paragraphs>
  <Slides>58</Slides>
  <Notes>58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Comfortaa</vt:lpstr>
      <vt:lpstr>Proxima Nova</vt:lpstr>
      <vt:lpstr>Mulish</vt:lpstr>
      <vt:lpstr>Tahoma</vt:lpstr>
      <vt:lpstr>Arial</vt:lpstr>
      <vt:lpstr>Comic Sans MS</vt:lpstr>
      <vt:lpstr>Custom Design</vt:lpstr>
      <vt:lpstr>PowerPoint Presentation</vt:lpstr>
      <vt:lpstr>Contents</vt:lpstr>
      <vt:lpstr>Introduction</vt:lpstr>
      <vt:lpstr>Rationale</vt:lpstr>
      <vt:lpstr>Rationale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PowerPoint Presentation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Using Fingers to Grow, Show, Throw…</vt:lpstr>
      <vt:lpstr>Using Fingers to Grow, Show, Throw…</vt:lpstr>
      <vt:lpstr>Video: How to Write the Number 6</vt:lpstr>
      <vt:lpstr>PowerPoint Presentation</vt:lpstr>
      <vt:lpstr>Make the Numeral in the Air</vt:lpstr>
      <vt:lpstr>Play Dough: Make the Numeral</vt:lpstr>
      <vt:lpstr>In Your Copy: Make the Numeral 6</vt:lpstr>
      <vt:lpstr>In Your Copy: Make the Numeral 7</vt:lpstr>
      <vt:lpstr>PowerPoint Presentation</vt:lpstr>
      <vt:lpstr>10 Frame</vt:lpstr>
      <vt:lpstr>10 Frame</vt:lpstr>
      <vt:lpstr>10 Frame</vt:lpstr>
      <vt:lpstr>10 Frame</vt:lpstr>
      <vt:lpstr>Video: Birthday Cake</vt:lpstr>
      <vt:lpstr>Clapping</vt:lpstr>
      <vt:lpstr>Sound of a Number</vt:lpstr>
      <vt:lpstr>Video: I Can Show the Number 6</vt:lpstr>
      <vt:lpstr>Video: I Can Show the Number 7</vt:lpstr>
      <vt:lpstr>Video: Orange Level Two</vt:lpstr>
      <vt:lpstr>Video: Six Little Ducks</vt:lpstr>
      <vt:lpstr>Video: Number 6 Song</vt:lpstr>
      <vt:lpstr>Video: The Number Seven</vt:lpstr>
      <vt:lpstr>Picture Books &amp; Read Alouds</vt:lpstr>
      <vt:lpstr>Picture Books &amp; Read Alouds via Internet Archive </vt:lpstr>
      <vt:lpstr>Picture Books &amp; Read Alouds</vt:lpstr>
      <vt:lpstr>Picture Books &amp; Read Alouds</vt:lpstr>
      <vt:lpstr>Picture Books &amp; Read Alouds</vt:lpstr>
      <vt:lpstr>Picture Books &amp; Read Alouds</vt:lpstr>
      <vt:lpstr>Picture Books &amp; Read Alouds</vt:lpstr>
      <vt:lpstr>Picture Books &amp; Read Alouds</vt:lpstr>
      <vt:lpstr>Games</vt:lpstr>
      <vt:lpstr>Pair Game: Tower Splits!</vt:lpstr>
      <vt:lpstr>Pair Game: Tower Splits!</vt:lpstr>
      <vt:lpstr>Pair Game: Chain Splits!</vt:lpstr>
      <vt:lpstr>Pair Game: Chain Splits!</vt:lpstr>
      <vt:lpstr>Game: Steps and Stairs</vt:lpstr>
      <vt:lpstr>Play Memory</vt:lpstr>
      <vt:lpstr>Image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Numbers 6 &amp; 7 Teaching Slides, Ideas and Links</dc:title>
  <dc:creator>Neil McNamee</dc:creator>
  <cp:lastModifiedBy>Neil McNamee</cp:lastModifiedBy>
  <cp:revision>65</cp:revision>
  <dcterms:modified xsi:type="dcterms:W3CDTF">2024-05-31T16:07:38Z</dcterms:modified>
</cp:coreProperties>
</file>