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8" r:id="rId1"/>
  </p:sldMasterIdLst>
  <p:notesMasterIdLst>
    <p:notesMasterId r:id="rId11"/>
  </p:notesMasterIdLst>
  <p:sldIdLst>
    <p:sldId id="287" r:id="rId2"/>
    <p:sldId id="289" r:id="rId3"/>
    <p:sldId id="258" r:id="rId4"/>
    <p:sldId id="299" r:id="rId5"/>
    <p:sldId id="300" r:id="rId6"/>
    <p:sldId id="301" r:id="rId7"/>
    <p:sldId id="302" r:id="rId8"/>
    <p:sldId id="303" r:id="rId9"/>
    <p:sldId id="298" r:id="rId10"/>
  </p:sldIdLst>
  <p:sldSz cx="9144000" cy="5143500" type="screen16x9"/>
  <p:notesSz cx="6858000" cy="9144000"/>
  <p:embeddedFontLst>
    <p:embeddedFont>
      <p:font typeface="Sassoon Sans US Rg" pitchFamily="50" charset="0"/>
      <p:regular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8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/>
    <p:restoredTop sz="94658"/>
  </p:normalViewPr>
  <p:slideViewPr>
    <p:cSldViewPr snapToGrid="0" showGuides="1">
      <p:cViewPr varScale="1">
        <p:scale>
          <a:sx n="133" d="100"/>
          <a:sy n="133" d="100"/>
        </p:scale>
        <p:origin x="122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1562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768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4299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9148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968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1A121D-08D4-660D-69DF-04E021DDD6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43E86F-9AFE-9641-9B09-59484C8FB1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4CDEC2ED-683A-C43C-0F66-7F8CD54ED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3C6DDE7-4272-5CD4-1C62-3FF5FA4988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208868"/>
            <a:ext cx="8103678" cy="3471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SzPct val="110000"/>
              <a:buFont typeface="Arial" panose="020B0604020202020204" pitchFamily="34" charset="0"/>
              <a:buChar char="•"/>
              <a:defRPr sz="2800"/>
            </a:lvl1pPr>
            <a:lvl2pPr marL="685800" indent="-228600">
              <a:buSzPct val="95000"/>
              <a:buFont typeface="Courier New" panose="02070309020205020404" pitchFamily="49" charset="0"/>
              <a:buChar char="o"/>
              <a:defRPr sz="2800"/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6107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A23EB7C-9F84-EEF3-CB36-03D4F7C29A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9B1B5A5-8DB4-98A7-81F2-6EBA39305E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ED7FD2-ABD7-EC19-8F6C-ACC5D1CF5E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1002" y="681269"/>
            <a:ext cx="6702048" cy="400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FontTx/>
              <a:buNone/>
              <a:defRPr sz="6000"/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59832479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47CCE2-BFF8-8BB8-98C9-1EA070982B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B0A86E-4028-105D-5F21-C3EFC02A4E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AAD33976-7CAE-FD84-B205-C12C5E93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A4C0570-DE3A-C457-7D6A-D6DA71FFDB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66627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6075" y="350727"/>
            <a:ext cx="2451850" cy="2312911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D9255F2A-9D59-BCB2-491F-B41AA4DD3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630" y="2898183"/>
            <a:ext cx="7514740" cy="12317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25789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6419E4F-4070-2CDE-3536-984B6343CE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6883" y="1648480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Category 1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0155706-B3E5-1C00-9BDA-02787D90B4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0161" y="2742944"/>
            <a:ext cx="8103677" cy="1082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FontTx/>
              <a:buNone/>
              <a:defRPr sz="2800">
                <a:solidFill>
                  <a:schemeClr val="bg1"/>
                </a:solidFill>
                <a:latin typeface="Sassoon Sans US Rg" pitchFamily="2" charset="77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69650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885937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2740" y="733500"/>
            <a:ext cx="3139785" cy="2961863"/>
          </a:xfrm>
          <a:prstGeom prst="rect">
            <a:avLst/>
          </a:prstGeom>
        </p:spPr>
      </p:pic>
      <p:sp>
        <p:nvSpPr>
          <p:cNvPr id="2" name="Google Shape;97;p14">
            <a:extLst>
              <a:ext uri="{FF2B5EF4-FFF2-40B4-BE49-F238E27FC236}">
                <a16:creationId xmlns:a16="http://schemas.microsoft.com/office/drawing/2014/main" id="{E2046A90-8984-3372-39CB-925489297B34}"/>
              </a:ext>
            </a:extLst>
          </p:cNvPr>
          <p:cNvSpPr txBox="1">
            <a:spLocks/>
          </p:cNvSpPr>
          <p:nvPr/>
        </p:nvSpPr>
        <p:spPr>
          <a:xfrm>
            <a:off x="0" y="3850316"/>
            <a:ext cx="9144000" cy="937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Sassoon Sans US Rg" pitchFamily="2" charset="77"/>
                <a:ea typeface="Sassoon Sans US Rg" pitchFamily="2" charset="77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/>
                </a:solidFill>
              </a:rPr>
              <a:t>©The Educational Company of Ireland.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 err="1">
                <a:solidFill>
                  <a:schemeClr val="bg1"/>
                </a:solidFill>
              </a:rPr>
              <a:t>www.mathandme.ie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433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5B636-1F46-56E3-A117-F58B3626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276CE-40A7-41C3-4F64-843C625F6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48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3E8BC7"/>
          </a:solidFill>
          <a:latin typeface="Sassoon Sans US Rg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E8BC7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24BBE-8556-C052-EF0E-59F0855D4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Let’s Investigate </a:t>
            </a:r>
            <a:r>
              <a:rPr lang="en-US" dirty="0"/>
              <a:t>D</a:t>
            </a:r>
            <a:r>
              <a:rPr lang="en-US"/>
              <a:t>rinks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506260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5DED4-9DF6-C5FD-1AFC-EF22D2882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investigate – Fermi Question – What drinks to buy?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D4A6B-24F2-2E2C-27F0-7616F9C9A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163782"/>
            <a:ext cx="8103677" cy="3664092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E8BC7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Sans US Rg" pitchFamily="2" charset="77"/>
                <a:ea typeface="+mn-ea"/>
                <a:cs typeface="+mn-cs"/>
              </a:rPr>
              <a:t>Please see section on Fermi Questions in TRB if you are not familiar with them.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E8BC7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Sans US Rg" pitchFamily="2" charset="77"/>
                <a:ea typeface="+mn-ea"/>
                <a:cs typeface="+mn-cs"/>
              </a:rPr>
              <a:t>There are 3 different levels of difficulty: Level 1 (recommended for most), 2 and 3 (if the total number of children in your school is smaller and/or within competence range of children in the class)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E8BC7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Sans US Rg" pitchFamily="2" charset="77"/>
                <a:ea typeface="+mn-ea"/>
                <a:cs typeface="+mn-cs"/>
              </a:rPr>
              <a:t>There are 2 different versions of each slide, depending on whether the principal is male or female.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BBC0C01-E322-546A-0F9C-8A160B6504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118264"/>
              </p:ext>
            </p:extLst>
          </p:nvPr>
        </p:nvGraphicFramePr>
        <p:xfrm>
          <a:off x="1524000" y="3110598"/>
          <a:ext cx="6096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73111434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8051886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276603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600" dirty="0">
                        <a:latin typeface="Sassoon Sans US Rg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Sassoon Sans US Rg" pitchFamily="50" charset="0"/>
                        </a:rPr>
                        <a:t>Male principal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Sassoon Sans US Rg" pitchFamily="50" charset="0"/>
                        </a:rPr>
                        <a:t>Female Principal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891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Sassoon Sans US Rg" pitchFamily="50" charset="0"/>
                        </a:rPr>
                        <a:t>Level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Sassoon Sans US Rg" pitchFamily="50" charset="0"/>
                        </a:rPr>
                        <a:t>Slide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Sassoon Sans US Rg" pitchFamily="50" charset="0"/>
                        </a:rPr>
                        <a:t>Slide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8381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Sassoon Sans US Rg" pitchFamily="50" charset="0"/>
                        </a:rPr>
                        <a:t>Level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Sassoon Sans US Rg" pitchFamily="50" charset="0"/>
                        </a:rPr>
                        <a:t>Slide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Sassoon Sans US Rg" pitchFamily="50" charset="0"/>
                        </a:rPr>
                        <a:t>Slide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884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Sassoon Sans US Rg" pitchFamily="50" charset="0"/>
                        </a:rPr>
                        <a:t>Level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Sassoon Sans US Rg" pitchFamily="50" charset="0"/>
                        </a:rPr>
                        <a:t>Slide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Sassoon Sans US Rg" pitchFamily="50" charset="0"/>
                        </a:rPr>
                        <a:t>Slide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825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026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idx="1"/>
          </p:nvPr>
        </p:nvSpPr>
        <p:spPr>
          <a:xfrm>
            <a:off x="1251983" y="85062"/>
            <a:ext cx="6172200" cy="257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 algn="l">
              <a:spcBef>
                <a:spcPts val="990"/>
              </a:spcBef>
              <a:buNone/>
            </a:pPr>
            <a:r>
              <a:rPr lang="en-GB" sz="1800" dirty="0"/>
              <a:t>The principal wants our advice. 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1800" dirty="0"/>
              <a:t>He wants to buy drinks for all the children in the school.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1800" dirty="0"/>
              <a:t>He only wants to buy 4 different types of drinks.</a:t>
            </a:r>
          </a:p>
          <a:p>
            <a:pPr marL="0" indent="0" algn="l">
              <a:spcBef>
                <a:spcPts val="990"/>
              </a:spcBef>
              <a:buNone/>
            </a:pPr>
            <a:endParaRPr lang="en-GB" sz="600" dirty="0"/>
          </a:p>
          <a:p>
            <a:pPr marL="0" indent="0" algn="l">
              <a:spcBef>
                <a:spcPts val="990"/>
              </a:spcBef>
              <a:buNone/>
            </a:pPr>
            <a:r>
              <a:rPr lang="en-GB" sz="1800" dirty="0"/>
              <a:t>What 4 drinks do you think he should buy?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1800" dirty="0"/>
              <a:t>What drink should he buy the most of?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1800" dirty="0"/>
              <a:t>What drink should he buy the least of?</a:t>
            </a:r>
            <a:endParaRPr sz="1800" dirty="0"/>
          </a:p>
        </p:txBody>
      </p:sp>
      <p:graphicFrame>
        <p:nvGraphicFramePr>
          <p:cNvPr id="2" name="Content Placeholder 3">
            <a:extLst>
              <a:ext uri="{FF2B5EF4-FFF2-40B4-BE49-F238E27FC236}">
                <a16:creationId xmlns:a16="http://schemas.microsoft.com/office/drawing/2014/main" id="{D344A003-6B3E-5889-BB38-4976D10A00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7491340"/>
              </p:ext>
            </p:extLst>
          </p:nvPr>
        </p:nvGraphicFramePr>
        <p:xfrm>
          <a:off x="952500" y="2656812"/>
          <a:ext cx="7239000" cy="203214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62759495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88182999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61320737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701813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196339004"/>
                    </a:ext>
                  </a:extLst>
                </a:gridCol>
              </a:tblGrid>
              <a:tr h="1362295"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215316"/>
                  </a:ext>
                </a:extLst>
              </a:tr>
              <a:tr h="669851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water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orange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blackcurrant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summer fruits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apple</a:t>
                      </a:r>
                      <a:endParaRPr lang="en-GB" dirty="0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348064"/>
                  </a:ext>
                </a:extLst>
              </a:tr>
            </a:tbl>
          </a:graphicData>
        </a:graphic>
      </p:graphicFrame>
      <p:pic>
        <p:nvPicPr>
          <p:cNvPr id="3" name="Picture 2" descr="A pack of water bottles&#10;&#10;Description automatically generated">
            <a:extLst>
              <a:ext uri="{FF2B5EF4-FFF2-40B4-BE49-F238E27FC236}">
                <a16:creationId xmlns:a16="http://schemas.microsoft.com/office/drawing/2014/main" id="{05083AAE-1925-C1AF-1EB9-1BC84E1A0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079" y="2751453"/>
            <a:ext cx="1301452" cy="1190566"/>
          </a:xfrm>
          <a:prstGeom prst="rect">
            <a:avLst/>
          </a:prstGeom>
        </p:spPr>
      </p:pic>
      <p:pic>
        <p:nvPicPr>
          <p:cNvPr id="4" name="Picture 3" descr="Two bottles of orange juice&#10;&#10;Description automatically generated">
            <a:extLst>
              <a:ext uri="{FF2B5EF4-FFF2-40B4-BE49-F238E27FC236}">
                <a16:creationId xmlns:a16="http://schemas.microsoft.com/office/drawing/2014/main" id="{A5C75BD2-024D-03FE-F39B-2FE8148765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8674" y="2751453"/>
            <a:ext cx="710600" cy="1190566"/>
          </a:xfrm>
          <a:prstGeom prst="rect">
            <a:avLst/>
          </a:prstGeom>
        </p:spPr>
      </p:pic>
      <p:pic>
        <p:nvPicPr>
          <p:cNvPr id="5" name="Picture 4" descr="A couple of purple bottles with purple liquid in them&#10;&#10;Description automatically generated">
            <a:extLst>
              <a:ext uri="{FF2B5EF4-FFF2-40B4-BE49-F238E27FC236}">
                <a16:creationId xmlns:a16="http://schemas.microsoft.com/office/drawing/2014/main" id="{CBA72B8A-BE5F-CDB4-8F2A-66877B0749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9420" y="2748629"/>
            <a:ext cx="710600" cy="1194058"/>
          </a:xfrm>
          <a:prstGeom prst="rect">
            <a:avLst/>
          </a:prstGeom>
        </p:spPr>
      </p:pic>
      <p:pic>
        <p:nvPicPr>
          <p:cNvPr id="6" name="Picture 5" descr="Two bottles of fruit juice&#10;&#10;Description automatically generated">
            <a:extLst>
              <a:ext uri="{FF2B5EF4-FFF2-40B4-BE49-F238E27FC236}">
                <a16:creationId xmlns:a16="http://schemas.microsoft.com/office/drawing/2014/main" id="{9E29F4CE-1C18-A7B1-170F-D769A609D50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73139" y="2748629"/>
            <a:ext cx="710600" cy="1194058"/>
          </a:xfrm>
          <a:prstGeom prst="rect">
            <a:avLst/>
          </a:prstGeom>
        </p:spPr>
      </p:pic>
      <p:pic>
        <p:nvPicPr>
          <p:cNvPr id="7" name="Picture 6" descr="Two bottles of green liquid&#10;&#10;Description automatically generated">
            <a:extLst>
              <a:ext uri="{FF2B5EF4-FFF2-40B4-BE49-F238E27FC236}">
                <a16:creationId xmlns:a16="http://schemas.microsoft.com/office/drawing/2014/main" id="{A7B4DD11-9C70-0657-ABDC-267E449E457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46858" y="2750045"/>
            <a:ext cx="710600" cy="11919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idx="1"/>
          </p:nvPr>
        </p:nvSpPr>
        <p:spPr>
          <a:xfrm>
            <a:off x="1251983" y="85062"/>
            <a:ext cx="6172200" cy="257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 algn="l">
              <a:spcBef>
                <a:spcPts val="990"/>
              </a:spcBef>
              <a:buNone/>
            </a:pPr>
            <a:r>
              <a:rPr lang="en-GB" sz="1800" dirty="0"/>
              <a:t>The principal wants our advice. 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1800" dirty="0"/>
              <a:t>She wants to buy drinks for all the children in the school.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1800" dirty="0"/>
              <a:t>She only wants to buy 4 different types of drinks.</a:t>
            </a:r>
          </a:p>
          <a:p>
            <a:pPr marL="0" indent="0" algn="l">
              <a:spcBef>
                <a:spcPts val="990"/>
              </a:spcBef>
              <a:buNone/>
            </a:pPr>
            <a:endParaRPr lang="en-GB" sz="600" dirty="0"/>
          </a:p>
          <a:p>
            <a:pPr marL="0" indent="0" algn="l">
              <a:spcBef>
                <a:spcPts val="990"/>
              </a:spcBef>
              <a:buNone/>
            </a:pPr>
            <a:r>
              <a:rPr lang="en-GB" sz="1800" dirty="0"/>
              <a:t>What 4 drinks do you think she should buy?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1800" dirty="0"/>
              <a:t>What drink should she buy the most of?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1800" dirty="0"/>
              <a:t>What drink should she buy the least of?</a:t>
            </a:r>
            <a:endParaRPr sz="1800" dirty="0"/>
          </a:p>
        </p:txBody>
      </p:sp>
      <p:graphicFrame>
        <p:nvGraphicFramePr>
          <p:cNvPr id="2" name="Content Placeholder 3">
            <a:extLst>
              <a:ext uri="{FF2B5EF4-FFF2-40B4-BE49-F238E27FC236}">
                <a16:creationId xmlns:a16="http://schemas.microsoft.com/office/drawing/2014/main" id="{D344A003-6B3E-5889-BB38-4976D10A001F}"/>
              </a:ext>
            </a:extLst>
          </p:cNvPr>
          <p:cNvGraphicFramePr>
            <a:graphicFrameLocks/>
          </p:cNvGraphicFramePr>
          <p:nvPr/>
        </p:nvGraphicFramePr>
        <p:xfrm>
          <a:off x="952500" y="2656812"/>
          <a:ext cx="7239000" cy="203214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62759495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88182999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61320737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701813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196339004"/>
                    </a:ext>
                  </a:extLst>
                </a:gridCol>
              </a:tblGrid>
              <a:tr h="1362295"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215316"/>
                  </a:ext>
                </a:extLst>
              </a:tr>
              <a:tr h="669851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water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orange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blackcurrant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summer fruits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apple</a:t>
                      </a:r>
                      <a:endParaRPr lang="en-GB" dirty="0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348064"/>
                  </a:ext>
                </a:extLst>
              </a:tr>
            </a:tbl>
          </a:graphicData>
        </a:graphic>
      </p:graphicFrame>
      <p:pic>
        <p:nvPicPr>
          <p:cNvPr id="3" name="Picture 2" descr="A pack of water bottles&#10;&#10;Description automatically generated">
            <a:extLst>
              <a:ext uri="{FF2B5EF4-FFF2-40B4-BE49-F238E27FC236}">
                <a16:creationId xmlns:a16="http://schemas.microsoft.com/office/drawing/2014/main" id="{EB4CC1C9-F156-5EA3-5B81-A11C00B612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079" y="2751453"/>
            <a:ext cx="1301452" cy="1190566"/>
          </a:xfrm>
          <a:prstGeom prst="rect">
            <a:avLst/>
          </a:prstGeom>
        </p:spPr>
      </p:pic>
      <p:pic>
        <p:nvPicPr>
          <p:cNvPr id="4" name="Picture 3" descr="Two bottles of orange juice&#10;&#10;Description automatically generated">
            <a:extLst>
              <a:ext uri="{FF2B5EF4-FFF2-40B4-BE49-F238E27FC236}">
                <a16:creationId xmlns:a16="http://schemas.microsoft.com/office/drawing/2014/main" id="{F518096B-743F-EDA7-3D62-7E4EC776A8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8674" y="2751453"/>
            <a:ext cx="710600" cy="1190566"/>
          </a:xfrm>
          <a:prstGeom prst="rect">
            <a:avLst/>
          </a:prstGeom>
        </p:spPr>
      </p:pic>
      <p:pic>
        <p:nvPicPr>
          <p:cNvPr id="5" name="Picture 4" descr="A couple of purple bottles with purple liquid in them&#10;&#10;Description automatically generated">
            <a:extLst>
              <a:ext uri="{FF2B5EF4-FFF2-40B4-BE49-F238E27FC236}">
                <a16:creationId xmlns:a16="http://schemas.microsoft.com/office/drawing/2014/main" id="{016AC502-EACA-6A5A-59D7-2A64E52385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9420" y="2748629"/>
            <a:ext cx="710600" cy="1194058"/>
          </a:xfrm>
          <a:prstGeom prst="rect">
            <a:avLst/>
          </a:prstGeom>
        </p:spPr>
      </p:pic>
      <p:pic>
        <p:nvPicPr>
          <p:cNvPr id="6" name="Picture 5" descr="Two bottles of fruit juice&#10;&#10;Description automatically generated">
            <a:extLst>
              <a:ext uri="{FF2B5EF4-FFF2-40B4-BE49-F238E27FC236}">
                <a16:creationId xmlns:a16="http://schemas.microsoft.com/office/drawing/2014/main" id="{37EF5A95-1FB1-E29D-03F9-ECFF65B05B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73139" y="2748629"/>
            <a:ext cx="710600" cy="1194058"/>
          </a:xfrm>
          <a:prstGeom prst="rect">
            <a:avLst/>
          </a:prstGeom>
        </p:spPr>
      </p:pic>
      <p:pic>
        <p:nvPicPr>
          <p:cNvPr id="7" name="Picture 6" descr="Two bottles of green liquid&#10;&#10;Description automatically generated">
            <a:extLst>
              <a:ext uri="{FF2B5EF4-FFF2-40B4-BE49-F238E27FC236}">
                <a16:creationId xmlns:a16="http://schemas.microsoft.com/office/drawing/2014/main" id="{733E2962-67CA-D071-AF5F-16FB7B7B7EB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46858" y="2750045"/>
            <a:ext cx="710600" cy="1191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72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idx="1"/>
          </p:nvPr>
        </p:nvSpPr>
        <p:spPr>
          <a:xfrm>
            <a:off x="1251983" y="85062"/>
            <a:ext cx="6541682" cy="257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 algn="l">
              <a:spcBef>
                <a:spcPts val="990"/>
              </a:spcBef>
              <a:buNone/>
            </a:pPr>
            <a:r>
              <a:rPr lang="en-GB" sz="2200" dirty="0"/>
              <a:t>The principal wants our advice. 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2200" dirty="0"/>
              <a:t>He wants to buy drinks for all the children in the school.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2200" dirty="0"/>
              <a:t>He only wants to buy 4 different types of drinks.</a:t>
            </a:r>
          </a:p>
          <a:p>
            <a:pPr marL="0" indent="0" algn="l">
              <a:spcBef>
                <a:spcPts val="990"/>
              </a:spcBef>
              <a:buNone/>
            </a:pPr>
            <a:endParaRPr lang="en-GB" sz="600" dirty="0"/>
          </a:p>
          <a:p>
            <a:pPr marL="0" indent="0" algn="l">
              <a:spcBef>
                <a:spcPts val="990"/>
              </a:spcBef>
              <a:buNone/>
            </a:pPr>
            <a:r>
              <a:rPr lang="en-GB" sz="2200" dirty="0"/>
              <a:t>What 4 drinks do you think he should buy?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2200" dirty="0"/>
              <a:t>How many of each type should he buy?</a:t>
            </a:r>
            <a:endParaRPr sz="2200" dirty="0"/>
          </a:p>
        </p:txBody>
      </p:sp>
      <p:graphicFrame>
        <p:nvGraphicFramePr>
          <p:cNvPr id="2" name="Content Placeholder 3">
            <a:extLst>
              <a:ext uri="{FF2B5EF4-FFF2-40B4-BE49-F238E27FC236}">
                <a16:creationId xmlns:a16="http://schemas.microsoft.com/office/drawing/2014/main" id="{D344A003-6B3E-5889-BB38-4976D10A001F}"/>
              </a:ext>
            </a:extLst>
          </p:cNvPr>
          <p:cNvGraphicFramePr>
            <a:graphicFrameLocks/>
          </p:cNvGraphicFramePr>
          <p:nvPr/>
        </p:nvGraphicFramePr>
        <p:xfrm>
          <a:off x="952500" y="2656812"/>
          <a:ext cx="7239000" cy="203214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62759495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88182999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61320737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701813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196339004"/>
                    </a:ext>
                  </a:extLst>
                </a:gridCol>
              </a:tblGrid>
              <a:tr h="1362295"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215316"/>
                  </a:ext>
                </a:extLst>
              </a:tr>
              <a:tr h="669851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water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orange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blackcurrant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summer fruits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apple</a:t>
                      </a:r>
                      <a:endParaRPr lang="en-GB" dirty="0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348064"/>
                  </a:ext>
                </a:extLst>
              </a:tr>
            </a:tbl>
          </a:graphicData>
        </a:graphic>
      </p:graphicFrame>
      <p:pic>
        <p:nvPicPr>
          <p:cNvPr id="3" name="Picture 2" descr="A pack of water bottles&#10;&#10;Description automatically generated">
            <a:extLst>
              <a:ext uri="{FF2B5EF4-FFF2-40B4-BE49-F238E27FC236}">
                <a16:creationId xmlns:a16="http://schemas.microsoft.com/office/drawing/2014/main" id="{2DBDB2AC-4EA1-16FE-C062-4937E0A1E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079" y="2751453"/>
            <a:ext cx="1301452" cy="1190566"/>
          </a:xfrm>
          <a:prstGeom prst="rect">
            <a:avLst/>
          </a:prstGeom>
        </p:spPr>
      </p:pic>
      <p:pic>
        <p:nvPicPr>
          <p:cNvPr id="4" name="Picture 3" descr="Two bottles of orange juice&#10;&#10;Description automatically generated">
            <a:extLst>
              <a:ext uri="{FF2B5EF4-FFF2-40B4-BE49-F238E27FC236}">
                <a16:creationId xmlns:a16="http://schemas.microsoft.com/office/drawing/2014/main" id="{2975A914-CBD2-54D8-FA5E-A3DC98F112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8674" y="2751453"/>
            <a:ext cx="710600" cy="1190566"/>
          </a:xfrm>
          <a:prstGeom prst="rect">
            <a:avLst/>
          </a:prstGeom>
        </p:spPr>
      </p:pic>
      <p:pic>
        <p:nvPicPr>
          <p:cNvPr id="5" name="Picture 4" descr="A couple of purple bottles with purple liquid in them&#10;&#10;Description automatically generated">
            <a:extLst>
              <a:ext uri="{FF2B5EF4-FFF2-40B4-BE49-F238E27FC236}">
                <a16:creationId xmlns:a16="http://schemas.microsoft.com/office/drawing/2014/main" id="{67B827DF-439A-435A-600A-7B5C9562B6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9420" y="2748629"/>
            <a:ext cx="710600" cy="1194058"/>
          </a:xfrm>
          <a:prstGeom prst="rect">
            <a:avLst/>
          </a:prstGeom>
        </p:spPr>
      </p:pic>
      <p:pic>
        <p:nvPicPr>
          <p:cNvPr id="6" name="Picture 5" descr="Two bottles of fruit juice&#10;&#10;Description automatically generated">
            <a:extLst>
              <a:ext uri="{FF2B5EF4-FFF2-40B4-BE49-F238E27FC236}">
                <a16:creationId xmlns:a16="http://schemas.microsoft.com/office/drawing/2014/main" id="{AC9508D4-AD19-BF02-7FB9-8CA8FC9BBB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73139" y="2748629"/>
            <a:ext cx="710600" cy="1194058"/>
          </a:xfrm>
          <a:prstGeom prst="rect">
            <a:avLst/>
          </a:prstGeom>
        </p:spPr>
      </p:pic>
      <p:pic>
        <p:nvPicPr>
          <p:cNvPr id="7" name="Picture 6" descr="Two bottles of green liquid&#10;&#10;Description automatically generated">
            <a:extLst>
              <a:ext uri="{FF2B5EF4-FFF2-40B4-BE49-F238E27FC236}">
                <a16:creationId xmlns:a16="http://schemas.microsoft.com/office/drawing/2014/main" id="{DAB8AB0A-07E8-DB6A-2697-9EBFD819E22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46858" y="2750045"/>
            <a:ext cx="710600" cy="1191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26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idx="1"/>
          </p:nvPr>
        </p:nvSpPr>
        <p:spPr>
          <a:xfrm>
            <a:off x="1251982" y="85062"/>
            <a:ext cx="6637375" cy="257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 algn="l">
              <a:spcBef>
                <a:spcPts val="990"/>
              </a:spcBef>
              <a:buNone/>
            </a:pPr>
            <a:r>
              <a:rPr lang="en-GB" sz="2200" dirty="0"/>
              <a:t>The principal wants our advice. 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2200" dirty="0"/>
              <a:t>She wants to buy drinks for all the children in the school.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2200" dirty="0"/>
              <a:t>She only wants to buy 4 different types of drinks.</a:t>
            </a:r>
          </a:p>
          <a:p>
            <a:pPr marL="0" indent="0" algn="l">
              <a:spcBef>
                <a:spcPts val="990"/>
              </a:spcBef>
              <a:buNone/>
            </a:pPr>
            <a:endParaRPr lang="en-GB" sz="600" dirty="0"/>
          </a:p>
          <a:p>
            <a:pPr algn="l">
              <a:spcBef>
                <a:spcPts val="990"/>
              </a:spcBef>
            </a:pPr>
            <a:r>
              <a:rPr lang="en-GB" sz="2200" dirty="0"/>
              <a:t>What 4 drinks do you think she should buy? </a:t>
            </a:r>
          </a:p>
          <a:p>
            <a:pPr algn="l">
              <a:spcBef>
                <a:spcPts val="990"/>
              </a:spcBef>
            </a:pPr>
            <a:r>
              <a:rPr lang="en-GB" sz="2200" dirty="0"/>
              <a:t>How many of each type should she buy?</a:t>
            </a:r>
          </a:p>
          <a:p>
            <a:pPr marL="0" indent="0" algn="l">
              <a:spcBef>
                <a:spcPts val="990"/>
              </a:spcBef>
              <a:buNone/>
            </a:pPr>
            <a:endParaRPr lang="en-GB" sz="1800" dirty="0"/>
          </a:p>
        </p:txBody>
      </p:sp>
      <p:graphicFrame>
        <p:nvGraphicFramePr>
          <p:cNvPr id="2" name="Content Placeholder 3">
            <a:extLst>
              <a:ext uri="{FF2B5EF4-FFF2-40B4-BE49-F238E27FC236}">
                <a16:creationId xmlns:a16="http://schemas.microsoft.com/office/drawing/2014/main" id="{D344A003-6B3E-5889-BB38-4976D10A001F}"/>
              </a:ext>
            </a:extLst>
          </p:cNvPr>
          <p:cNvGraphicFramePr>
            <a:graphicFrameLocks/>
          </p:cNvGraphicFramePr>
          <p:nvPr/>
        </p:nvGraphicFramePr>
        <p:xfrm>
          <a:off x="952500" y="2656812"/>
          <a:ext cx="7239000" cy="203214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62759495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88182999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61320737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701813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196339004"/>
                    </a:ext>
                  </a:extLst>
                </a:gridCol>
              </a:tblGrid>
              <a:tr h="1362295"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215316"/>
                  </a:ext>
                </a:extLst>
              </a:tr>
              <a:tr h="669851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water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orange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blackcurrant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summer fruits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apple</a:t>
                      </a:r>
                      <a:endParaRPr lang="en-GB" dirty="0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348064"/>
                  </a:ext>
                </a:extLst>
              </a:tr>
            </a:tbl>
          </a:graphicData>
        </a:graphic>
      </p:graphicFrame>
      <p:pic>
        <p:nvPicPr>
          <p:cNvPr id="3" name="Picture 2" descr="A pack of water bottles&#10;&#10;Description automatically generated">
            <a:extLst>
              <a:ext uri="{FF2B5EF4-FFF2-40B4-BE49-F238E27FC236}">
                <a16:creationId xmlns:a16="http://schemas.microsoft.com/office/drawing/2014/main" id="{D05DB628-6088-2686-3015-AD8741E731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079" y="2751453"/>
            <a:ext cx="1301452" cy="1190566"/>
          </a:xfrm>
          <a:prstGeom prst="rect">
            <a:avLst/>
          </a:prstGeom>
        </p:spPr>
      </p:pic>
      <p:pic>
        <p:nvPicPr>
          <p:cNvPr id="4" name="Picture 3" descr="Two bottles of orange juice&#10;&#10;Description automatically generated">
            <a:extLst>
              <a:ext uri="{FF2B5EF4-FFF2-40B4-BE49-F238E27FC236}">
                <a16:creationId xmlns:a16="http://schemas.microsoft.com/office/drawing/2014/main" id="{D270D6D2-D21D-6F72-673B-63B5FE23A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8674" y="2751453"/>
            <a:ext cx="710600" cy="1190566"/>
          </a:xfrm>
          <a:prstGeom prst="rect">
            <a:avLst/>
          </a:prstGeom>
        </p:spPr>
      </p:pic>
      <p:pic>
        <p:nvPicPr>
          <p:cNvPr id="5" name="Picture 4" descr="A couple of purple bottles with purple liquid in them&#10;&#10;Description automatically generated">
            <a:extLst>
              <a:ext uri="{FF2B5EF4-FFF2-40B4-BE49-F238E27FC236}">
                <a16:creationId xmlns:a16="http://schemas.microsoft.com/office/drawing/2014/main" id="{4AA8F0A6-AF7D-A559-C4EA-3E81CC59F0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9420" y="2748629"/>
            <a:ext cx="710600" cy="1194058"/>
          </a:xfrm>
          <a:prstGeom prst="rect">
            <a:avLst/>
          </a:prstGeom>
        </p:spPr>
      </p:pic>
      <p:pic>
        <p:nvPicPr>
          <p:cNvPr id="6" name="Picture 5" descr="Two bottles of fruit juice&#10;&#10;Description automatically generated">
            <a:extLst>
              <a:ext uri="{FF2B5EF4-FFF2-40B4-BE49-F238E27FC236}">
                <a16:creationId xmlns:a16="http://schemas.microsoft.com/office/drawing/2014/main" id="{C12F6A3D-6C81-ECB0-55E0-EBA37B411AE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73139" y="2748629"/>
            <a:ext cx="710600" cy="1194058"/>
          </a:xfrm>
          <a:prstGeom prst="rect">
            <a:avLst/>
          </a:prstGeom>
        </p:spPr>
      </p:pic>
      <p:pic>
        <p:nvPicPr>
          <p:cNvPr id="7" name="Picture 6" descr="Two bottles of green liquid&#10;&#10;Description automatically generated">
            <a:extLst>
              <a:ext uri="{FF2B5EF4-FFF2-40B4-BE49-F238E27FC236}">
                <a16:creationId xmlns:a16="http://schemas.microsoft.com/office/drawing/2014/main" id="{167D85CB-2CE1-5123-671E-97F6B78192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46858" y="2750045"/>
            <a:ext cx="710600" cy="1191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39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idx="1"/>
          </p:nvPr>
        </p:nvSpPr>
        <p:spPr>
          <a:xfrm>
            <a:off x="1251983" y="85062"/>
            <a:ext cx="6541682" cy="257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 algn="l">
              <a:spcBef>
                <a:spcPts val="990"/>
              </a:spcBef>
              <a:buNone/>
            </a:pPr>
            <a:r>
              <a:rPr lang="en-GB" sz="2200" dirty="0"/>
              <a:t>The principal wants our advice. 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2200" dirty="0"/>
              <a:t>He wants to buy drinks for all the children in the school.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2200" dirty="0"/>
              <a:t>He only wants to buy 4 different types of drinks.</a:t>
            </a:r>
          </a:p>
          <a:p>
            <a:pPr marL="0" indent="0" algn="l">
              <a:spcBef>
                <a:spcPts val="990"/>
              </a:spcBef>
              <a:buNone/>
            </a:pPr>
            <a:endParaRPr lang="en-GB" sz="600" dirty="0"/>
          </a:p>
          <a:p>
            <a:pPr marL="0" indent="0" algn="l">
              <a:spcBef>
                <a:spcPts val="990"/>
              </a:spcBef>
              <a:buNone/>
            </a:pPr>
            <a:r>
              <a:rPr lang="en-GB" sz="2200" dirty="0"/>
              <a:t>What and how many do you think he should buy?</a:t>
            </a:r>
            <a:endParaRPr sz="2200" dirty="0"/>
          </a:p>
        </p:txBody>
      </p:sp>
      <p:graphicFrame>
        <p:nvGraphicFramePr>
          <p:cNvPr id="2" name="Content Placeholder 3">
            <a:extLst>
              <a:ext uri="{FF2B5EF4-FFF2-40B4-BE49-F238E27FC236}">
                <a16:creationId xmlns:a16="http://schemas.microsoft.com/office/drawing/2014/main" id="{D344A003-6B3E-5889-BB38-4976D10A001F}"/>
              </a:ext>
            </a:extLst>
          </p:cNvPr>
          <p:cNvGraphicFramePr>
            <a:graphicFrameLocks/>
          </p:cNvGraphicFramePr>
          <p:nvPr/>
        </p:nvGraphicFramePr>
        <p:xfrm>
          <a:off x="952500" y="2656812"/>
          <a:ext cx="7239000" cy="203214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62759495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88182999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61320737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701813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196339004"/>
                    </a:ext>
                  </a:extLst>
                </a:gridCol>
              </a:tblGrid>
              <a:tr h="1362295"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215316"/>
                  </a:ext>
                </a:extLst>
              </a:tr>
              <a:tr h="669851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water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orange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blackcurrant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summer fruits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apple</a:t>
                      </a:r>
                      <a:endParaRPr lang="en-GB" dirty="0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348064"/>
                  </a:ext>
                </a:extLst>
              </a:tr>
            </a:tbl>
          </a:graphicData>
        </a:graphic>
      </p:graphicFrame>
      <p:pic>
        <p:nvPicPr>
          <p:cNvPr id="3" name="Picture 2" descr="A pack of water bottles&#10;&#10;Description automatically generated">
            <a:extLst>
              <a:ext uri="{FF2B5EF4-FFF2-40B4-BE49-F238E27FC236}">
                <a16:creationId xmlns:a16="http://schemas.microsoft.com/office/drawing/2014/main" id="{2276D2DA-39C1-703A-1997-18FC80CE6B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079" y="2751453"/>
            <a:ext cx="1301452" cy="1190566"/>
          </a:xfrm>
          <a:prstGeom prst="rect">
            <a:avLst/>
          </a:prstGeom>
        </p:spPr>
      </p:pic>
      <p:pic>
        <p:nvPicPr>
          <p:cNvPr id="4" name="Picture 3" descr="Two bottles of orange juice&#10;&#10;Description automatically generated">
            <a:extLst>
              <a:ext uri="{FF2B5EF4-FFF2-40B4-BE49-F238E27FC236}">
                <a16:creationId xmlns:a16="http://schemas.microsoft.com/office/drawing/2014/main" id="{5CC3C718-6A93-A7C4-39D3-68D15E1356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8674" y="2751453"/>
            <a:ext cx="710600" cy="1190566"/>
          </a:xfrm>
          <a:prstGeom prst="rect">
            <a:avLst/>
          </a:prstGeom>
        </p:spPr>
      </p:pic>
      <p:pic>
        <p:nvPicPr>
          <p:cNvPr id="5" name="Picture 4" descr="A couple of purple bottles with purple liquid in them&#10;&#10;Description automatically generated">
            <a:extLst>
              <a:ext uri="{FF2B5EF4-FFF2-40B4-BE49-F238E27FC236}">
                <a16:creationId xmlns:a16="http://schemas.microsoft.com/office/drawing/2014/main" id="{40EFC738-9A0D-3E93-7678-518A602C02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9420" y="2748629"/>
            <a:ext cx="710600" cy="1194058"/>
          </a:xfrm>
          <a:prstGeom prst="rect">
            <a:avLst/>
          </a:prstGeom>
        </p:spPr>
      </p:pic>
      <p:pic>
        <p:nvPicPr>
          <p:cNvPr id="6" name="Picture 5" descr="Two bottles of fruit juice&#10;&#10;Description automatically generated">
            <a:extLst>
              <a:ext uri="{FF2B5EF4-FFF2-40B4-BE49-F238E27FC236}">
                <a16:creationId xmlns:a16="http://schemas.microsoft.com/office/drawing/2014/main" id="{052AFAE6-F833-23BA-1B0F-A2A68738A8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73139" y="2748629"/>
            <a:ext cx="710600" cy="1194058"/>
          </a:xfrm>
          <a:prstGeom prst="rect">
            <a:avLst/>
          </a:prstGeom>
        </p:spPr>
      </p:pic>
      <p:pic>
        <p:nvPicPr>
          <p:cNvPr id="7" name="Picture 6" descr="Two bottles of green liquid&#10;&#10;Description automatically generated">
            <a:extLst>
              <a:ext uri="{FF2B5EF4-FFF2-40B4-BE49-F238E27FC236}">
                <a16:creationId xmlns:a16="http://schemas.microsoft.com/office/drawing/2014/main" id="{8B60FDD1-958A-3338-D983-EF53546AA35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46858" y="2750045"/>
            <a:ext cx="710600" cy="1191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1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idx="1"/>
          </p:nvPr>
        </p:nvSpPr>
        <p:spPr>
          <a:xfrm>
            <a:off x="1251982" y="85062"/>
            <a:ext cx="6605477" cy="257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 algn="l">
              <a:spcBef>
                <a:spcPts val="990"/>
              </a:spcBef>
              <a:buNone/>
            </a:pPr>
            <a:r>
              <a:rPr lang="en-GB" sz="2200" dirty="0"/>
              <a:t>The principal wants our advice. 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2200" dirty="0"/>
              <a:t>She wants to buy drinks for all the children in the school.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2200" dirty="0"/>
              <a:t>She only wants to buy 4 different types of drinks.</a:t>
            </a:r>
          </a:p>
          <a:p>
            <a:pPr marL="0" indent="0" algn="l">
              <a:spcBef>
                <a:spcPts val="990"/>
              </a:spcBef>
              <a:buNone/>
            </a:pPr>
            <a:endParaRPr lang="en-GB" sz="600" dirty="0"/>
          </a:p>
          <a:p>
            <a:pPr algn="l">
              <a:spcBef>
                <a:spcPts val="990"/>
              </a:spcBef>
            </a:pPr>
            <a:r>
              <a:rPr lang="en-GB" sz="2200" dirty="0"/>
              <a:t>What and how many do you think she should buy?</a:t>
            </a:r>
          </a:p>
        </p:txBody>
      </p:sp>
      <p:graphicFrame>
        <p:nvGraphicFramePr>
          <p:cNvPr id="2" name="Content Placeholder 3">
            <a:extLst>
              <a:ext uri="{FF2B5EF4-FFF2-40B4-BE49-F238E27FC236}">
                <a16:creationId xmlns:a16="http://schemas.microsoft.com/office/drawing/2014/main" id="{D344A003-6B3E-5889-BB38-4976D10A001F}"/>
              </a:ext>
            </a:extLst>
          </p:cNvPr>
          <p:cNvGraphicFramePr>
            <a:graphicFrameLocks/>
          </p:cNvGraphicFramePr>
          <p:nvPr/>
        </p:nvGraphicFramePr>
        <p:xfrm>
          <a:off x="952500" y="2656812"/>
          <a:ext cx="7239000" cy="203214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62759495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88182999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61320737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701813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196339004"/>
                    </a:ext>
                  </a:extLst>
                </a:gridCol>
              </a:tblGrid>
              <a:tr h="1362295"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215316"/>
                  </a:ext>
                </a:extLst>
              </a:tr>
              <a:tr h="669851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water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orange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blackcurrant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summer fruits</a:t>
                      </a:r>
                      <a:endParaRPr lang="en-GB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apple</a:t>
                      </a:r>
                      <a:endParaRPr lang="en-GB" dirty="0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348064"/>
                  </a:ext>
                </a:extLst>
              </a:tr>
            </a:tbl>
          </a:graphicData>
        </a:graphic>
      </p:graphicFrame>
      <p:pic>
        <p:nvPicPr>
          <p:cNvPr id="6" name="Picture 5" descr="A pack of water bottles&#10;&#10;Description automatically generated">
            <a:extLst>
              <a:ext uri="{FF2B5EF4-FFF2-40B4-BE49-F238E27FC236}">
                <a16:creationId xmlns:a16="http://schemas.microsoft.com/office/drawing/2014/main" id="{739E56C0-7ADC-9E43-7674-BB75A3769B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079" y="2751453"/>
            <a:ext cx="1301452" cy="1190566"/>
          </a:xfrm>
          <a:prstGeom prst="rect">
            <a:avLst/>
          </a:prstGeom>
        </p:spPr>
      </p:pic>
      <p:pic>
        <p:nvPicPr>
          <p:cNvPr id="8" name="Picture 7" descr="Two bottles of orange juice&#10;&#10;Description automatically generated">
            <a:extLst>
              <a:ext uri="{FF2B5EF4-FFF2-40B4-BE49-F238E27FC236}">
                <a16:creationId xmlns:a16="http://schemas.microsoft.com/office/drawing/2014/main" id="{C1ECDDF4-C433-6415-EAC9-C1CAF400FA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8674" y="2751453"/>
            <a:ext cx="710600" cy="1190566"/>
          </a:xfrm>
          <a:prstGeom prst="rect">
            <a:avLst/>
          </a:prstGeom>
        </p:spPr>
      </p:pic>
      <p:pic>
        <p:nvPicPr>
          <p:cNvPr id="10" name="Picture 9" descr="A couple of purple bottles with purple liquid in them&#10;&#10;Description automatically generated">
            <a:extLst>
              <a:ext uri="{FF2B5EF4-FFF2-40B4-BE49-F238E27FC236}">
                <a16:creationId xmlns:a16="http://schemas.microsoft.com/office/drawing/2014/main" id="{CA0F066B-81FC-1791-9CA1-E9D9B5122F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9420" y="2748629"/>
            <a:ext cx="710600" cy="1194058"/>
          </a:xfrm>
          <a:prstGeom prst="rect">
            <a:avLst/>
          </a:prstGeom>
        </p:spPr>
      </p:pic>
      <p:pic>
        <p:nvPicPr>
          <p:cNvPr id="12" name="Picture 11" descr="Two bottles of fruit juice&#10;&#10;Description automatically generated">
            <a:extLst>
              <a:ext uri="{FF2B5EF4-FFF2-40B4-BE49-F238E27FC236}">
                <a16:creationId xmlns:a16="http://schemas.microsoft.com/office/drawing/2014/main" id="{71CF8F88-EB4F-3519-F307-1612D4B50C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73139" y="2748629"/>
            <a:ext cx="710600" cy="1194058"/>
          </a:xfrm>
          <a:prstGeom prst="rect">
            <a:avLst/>
          </a:prstGeom>
        </p:spPr>
      </p:pic>
      <p:pic>
        <p:nvPicPr>
          <p:cNvPr id="14" name="Picture 13" descr="Two bottles of green liquid&#10;&#10;Description automatically generated">
            <a:extLst>
              <a:ext uri="{FF2B5EF4-FFF2-40B4-BE49-F238E27FC236}">
                <a16:creationId xmlns:a16="http://schemas.microsoft.com/office/drawing/2014/main" id="{42DFD833-0DDE-CD59-9142-BE9F64E625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46858" y="2750045"/>
            <a:ext cx="710600" cy="1191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0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8106623"/>
      </p:ext>
    </p:extLst>
  </p:cSld>
  <p:clrMapOvr>
    <a:masterClrMapping/>
  </p:clrMapOvr>
</p:sld>
</file>

<file path=ppt/theme/theme1.xml><?xml version="1.0" encoding="utf-8"?>
<a:theme xmlns:a="http://schemas.openxmlformats.org/drawingml/2006/main" name="MM_PPT Template_v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3" id="{462F5A81-63FF-6840-AB62-048EB7BCDD7C}" vid="{3DF2F8C4-6063-9D45-809B-F8FEC2E006C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MM_PPT Template_v2</Template>
  <TotalTime>146</TotalTime>
  <Words>476</Words>
  <Application>Microsoft Office PowerPoint</Application>
  <PresentationFormat>On-screen Show (16:9)</PresentationFormat>
  <Paragraphs>112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Sassoon Sans US Rg</vt:lpstr>
      <vt:lpstr>Courier New</vt:lpstr>
      <vt:lpstr>MM_PPT Template_v3</vt:lpstr>
      <vt:lpstr>Let’s Investigate Drinks!</vt:lpstr>
      <vt:lpstr>Let’s investigate – Fermi Question – What drinks to buy?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Alycia Kearney</cp:lastModifiedBy>
  <cp:revision>9</cp:revision>
  <dcterms:modified xsi:type="dcterms:W3CDTF">2024-08-21T16:45:31Z</dcterms:modified>
</cp:coreProperties>
</file>