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4"/>
  </p:notesMasterIdLst>
  <p:handoutMasterIdLst>
    <p:handoutMasterId r:id="rId35"/>
  </p:handoutMasterIdLst>
  <p:sldIdLst>
    <p:sldId id="256" r:id="rId2"/>
    <p:sldId id="257" r:id="rId3"/>
    <p:sldId id="258" r:id="rId4"/>
    <p:sldId id="365" r:id="rId5"/>
    <p:sldId id="366" r:id="rId6"/>
    <p:sldId id="260" r:id="rId7"/>
    <p:sldId id="359" r:id="rId8"/>
    <p:sldId id="261" r:id="rId9"/>
    <p:sldId id="345" r:id="rId10"/>
    <p:sldId id="346" r:id="rId11"/>
    <p:sldId id="347" r:id="rId12"/>
    <p:sldId id="322" r:id="rId13"/>
    <p:sldId id="284" r:id="rId14"/>
    <p:sldId id="348" r:id="rId15"/>
    <p:sldId id="329" r:id="rId16"/>
    <p:sldId id="297" r:id="rId17"/>
    <p:sldId id="360" r:id="rId18"/>
    <p:sldId id="361" r:id="rId19"/>
    <p:sldId id="362" r:id="rId20"/>
    <p:sldId id="363" r:id="rId21"/>
    <p:sldId id="338" r:id="rId22"/>
    <p:sldId id="349" r:id="rId23"/>
    <p:sldId id="307" r:id="rId24"/>
    <p:sldId id="350" r:id="rId25"/>
    <p:sldId id="353" r:id="rId26"/>
    <p:sldId id="354" r:id="rId27"/>
    <p:sldId id="355" r:id="rId28"/>
    <p:sldId id="356" r:id="rId29"/>
    <p:sldId id="357" r:id="rId30"/>
    <p:sldId id="351" r:id="rId31"/>
    <p:sldId id="352" r:id="rId32"/>
    <p:sldId id="364" r:id="rId33"/>
  </p:sldIdLst>
  <p:sldSz cx="6858000" cy="5143500"/>
  <p:notesSz cx="6858000" cy="9144000"/>
  <p:embeddedFontLst>
    <p:embeddedFont>
      <p:font typeface="Comfortaa" panose="020B0604020202020204" charset="0"/>
      <p:regular r:id="rId36"/>
      <p:bold r:id="rId37"/>
    </p:embeddedFont>
    <p:embeddedFont>
      <p:font typeface="Comic Sans MS" panose="030F0702030302020204" pitchFamily="66" charset="0"/>
      <p:regular r:id="rId38"/>
      <p:bold r:id="rId39"/>
      <p:italic r:id="rId40"/>
      <p:boldItalic r:id="rId41"/>
    </p:embeddedFont>
    <p:embeddedFont>
      <p:font typeface="Mulish" panose="020B0604020202020204"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Tahoma" panose="020B060403050404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160" userDrawn="1">
          <p15:clr>
            <a:srgbClr val="A4A3A4"/>
          </p15:clr>
        </p15:guide>
        <p15:guide id="3" orient="horz" pos="305" userDrawn="1">
          <p15:clr>
            <a:srgbClr val="A4A3A4"/>
          </p15:clr>
        </p15:guide>
        <p15:guide id="4" orient="horz" pos="441" userDrawn="1">
          <p15:clr>
            <a:srgbClr val="A4A3A4"/>
          </p15:clr>
        </p15:guide>
        <p15:guide id="5" orient="horz" pos="1552" userDrawn="1">
          <p15:clr>
            <a:srgbClr val="A4A3A4"/>
          </p15:clr>
        </p15:guide>
        <p15:guide id="7" orient="horz" pos="2845" userDrawn="1">
          <p15:clr>
            <a:srgbClr val="A4A3A4"/>
          </p15:clr>
        </p15:guide>
        <p15:guide id="8" pos="1389" userDrawn="1">
          <p15:clr>
            <a:srgbClr val="A4A3A4"/>
          </p15:clr>
        </p15:guide>
        <p15:guide id="9" orient="horz" pos="622" userDrawn="1">
          <p15:clr>
            <a:srgbClr val="A4A3A4"/>
          </p15:clr>
        </p15:guide>
        <p15:guide id="10" pos="2926" userDrawn="1">
          <p15:clr>
            <a:srgbClr val="A4A3A4"/>
          </p15:clr>
        </p15:guide>
        <p15:guide id="11" orient="horz" pos="26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368B4A-FE8E-463A-B75E-6C03DEDE9107}">
  <a:tblStyle styleId="{98368B4A-FE8E-463A-B75E-6C03DEDE91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6016" autoAdjust="0"/>
  </p:normalViewPr>
  <p:slideViewPr>
    <p:cSldViewPr snapToGrid="0">
      <p:cViewPr varScale="1">
        <p:scale>
          <a:sx n="125" d="100"/>
          <a:sy n="125" d="100"/>
        </p:scale>
        <p:origin x="2286" y="90"/>
      </p:cViewPr>
      <p:guideLst>
        <p:guide orient="horz" pos="1643"/>
        <p:guide pos="2160"/>
        <p:guide orient="horz" pos="305"/>
        <p:guide orient="horz" pos="441"/>
        <p:guide orient="horz" pos="1552"/>
        <p:guide orient="horz" pos="2845"/>
        <p:guide pos="1389"/>
        <p:guide orient="horz" pos="622"/>
        <p:guide pos="2926"/>
        <p:guide orient="horz" pos="261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69055C-0E38-264C-33FE-10F773F0E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a:extLst>
              <a:ext uri="{FF2B5EF4-FFF2-40B4-BE49-F238E27FC236}">
                <a16:creationId xmlns:a16="http://schemas.microsoft.com/office/drawing/2014/main" id="{2C654C13-3670-7A5E-759D-AEC9EDBA2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833D99-A40F-4180-BC59-B87AF220A10C}" type="datetimeFigureOut">
              <a:rPr lang="en-IE" smtClean="0"/>
              <a:t>31/05/2024</a:t>
            </a:fld>
            <a:endParaRPr lang="en-IE" dirty="0"/>
          </a:p>
        </p:txBody>
      </p:sp>
      <p:sp>
        <p:nvSpPr>
          <p:cNvPr id="4" name="Footer Placeholder 3">
            <a:extLst>
              <a:ext uri="{FF2B5EF4-FFF2-40B4-BE49-F238E27FC236}">
                <a16:creationId xmlns:a16="http://schemas.microsoft.com/office/drawing/2014/main" id="{21168238-8D36-E047-C2FA-821DB55B6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a:extLst>
              <a:ext uri="{FF2B5EF4-FFF2-40B4-BE49-F238E27FC236}">
                <a16:creationId xmlns:a16="http://schemas.microsoft.com/office/drawing/2014/main" id="{01CB1C47-FD12-2A53-6273-29D075BE5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9E04C6-88CB-4071-85AF-A82B67DAD8F1}" type="slidenum">
              <a:rPr lang="en-IE" smtClean="0"/>
              <a:t>‹#›</a:t>
            </a:fld>
            <a:endParaRPr lang="en-IE" dirty="0"/>
          </a:p>
        </p:txBody>
      </p:sp>
    </p:spTree>
    <p:extLst>
      <p:ext uri="{BB962C8B-B14F-4D97-AF65-F5344CB8AC3E}">
        <p14:creationId xmlns:p14="http://schemas.microsoft.com/office/powerpoint/2010/main" val="6396716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82653466c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82653466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40585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105855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79451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8242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27080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6799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91930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71203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82653466c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82653466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420353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94803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668682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b337dcd7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b337dcd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820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9747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964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1030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0167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448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82653466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8265346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810958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p:txBody>
      </p:sp>
    </p:spTree>
    <p:extLst>
      <p:ext uri="{BB962C8B-B14F-4D97-AF65-F5344CB8AC3E}">
        <p14:creationId xmlns:p14="http://schemas.microsoft.com/office/powerpoint/2010/main" val="2800902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101328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060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47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38291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DDE03E-75F6-7259-64E9-65C1FBFAA275}"/>
              </a:ext>
            </a:extLst>
          </p:cNvPr>
          <p:cNvPicPr>
            <a:picLocks noChangeAspect="1"/>
          </p:cNvPicPr>
          <p:nvPr userDrawn="1"/>
        </p:nvPicPr>
        <p:blipFill>
          <a:blip r:embed="rId2"/>
          <a:srcRect/>
          <a:stretch/>
        </p:blipFill>
        <p:spPr>
          <a:xfrm>
            <a:off x="0" y="0"/>
            <a:ext cx="6857998" cy="5143498"/>
          </a:xfrm>
          <a:prstGeom prst="rect">
            <a:avLst/>
          </a:prstGeom>
        </p:spPr>
      </p:pic>
      <p:sp>
        <p:nvSpPr>
          <p:cNvPr id="2" name="Title 1">
            <a:extLst>
              <a:ext uri="{FF2B5EF4-FFF2-40B4-BE49-F238E27FC236}">
                <a16:creationId xmlns:a16="http://schemas.microsoft.com/office/drawing/2014/main" id="{9543E970-7B4F-6A56-4C1F-95EF93E43B35}"/>
              </a:ext>
            </a:extLst>
          </p:cNvPr>
          <p:cNvSpPr>
            <a:spLocks noGrp="1"/>
          </p:cNvSpPr>
          <p:nvPr>
            <p:ph type="ctrTitle"/>
          </p:nvPr>
        </p:nvSpPr>
        <p:spPr>
          <a:xfrm>
            <a:off x="857250" y="841375"/>
            <a:ext cx="5143500" cy="1790700"/>
          </a:xfrm>
        </p:spPr>
        <p:txBody>
          <a:bodyPr anchor="b">
            <a:normAutofit/>
          </a:bodyPr>
          <a:lstStyle>
            <a:lvl1pPr algn="ctr">
              <a:defRPr sz="4000"/>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365F34E0-FEAF-B4DB-F580-FD0141E51ECD}"/>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4" name="Date Placeholder 3">
            <a:extLst>
              <a:ext uri="{FF2B5EF4-FFF2-40B4-BE49-F238E27FC236}">
                <a16:creationId xmlns:a16="http://schemas.microsoft.com/office/drawing/2014/main" id="{1653F1EC-7C2F-E5E9-1EE0-9671A33821F7}"/>
              </a:ext>
            </a:extLst>
          </p:cNvPr>
          <p:cNvSpPr>
            <a:spLocks noGrp="1"/>
          </p:cNvSpPr>
          <p:nvPr>
            <p:ph type="dt" sz="half" idx="10"/>
          </p:nvPr>
        </p:nvSpPr>
        <p:spPr>
          <a:xfrm>
            <a:off x="471488" y="4767263"/>
            <a:ext cx="1543050" cy="274637"/>
          </a:xfrm>
          <a:prstGeom prst="rect">
            <a:avLst/>
          </a:prstGeom>
        </p:spPr>
        <p:txBody>
          <a:bodyPr/>
          <a:lstStyle/>
          <a:p>
            <a:fld id="{96DB0B26-2EAB-4BE2-8D59-78FFE4A9D20A}" type="datetime1">
              <a:rPr lang="en-IE" smtClean="0"/>
              <a:t>31/05/2024</a:t>
            </a:fld>
            <a:endParaRPr lang="en-IE" dirty="0"/>
          </a:p>
        </p:txBody>
      </p:sp>
      <p:sp>
        <p:nvSpPr>
          <p:cNvPr id="5" name="Footer Placeholder 4">
            <a:extLst>
              <a:ext uri="{FF2B5EF4-FFF2-40B4-BE49-F238E27FC236}">
                <a16:creationId xmlns:a16="http://schemas.microsoft.com/office/drawing/2014/main" id="{B736690B-0AF2-38BB-6C9F-219CF5B6CE71}"/>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Tree>
    <p:extLst>
      <p:ext uri="{BB962C8B-B14F-4D97-AF65-F5344CB8AC3E}">
        <p14:creationId xmlns:p14="http://schemas.microsoft.com/office/powerpoint/2010/main" val="159406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749D-4178-19C5-21B5-15776B9EAA7D}"/>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2CF5FBF6-4290-C43A-D6C0-41D0C637E1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2F52067-0876-9CC9-F1DC-7606E5FEDBFE}"/>
              </a:ext>
            </a:extLst>
          </p:cNvPr>
          <p:cNvSpPr>
            <a:spLocks noGrp="1"/>
          </p:cNvSpPr>
          <p:nvPr>
            <p:ph type="dt" sz="half" idx="10"/>
          </p:nvPr>
        </p:nvSpPr>
        <p:spPr>
          <a:xfrm>
            <a:off x="471488" y="4767263"/>
            <a:ext cx="1543050" cy="274637"/>
          </a:xfrm>
          <a:prstGeom prst="rect">
            <a:avLst/>
          </a:prstGeom>
        </p:spPr>
        <p:txBody>
          <a:bodyPr/>
          <a:lstStyle/>
          <a:p>
            <a:fld id="{30268369-CE23-454F-94E5-0F8008127578}" type="datetime1">
              <a:rPr lang="en-IE" smtClean="0"/>
              <a:t>31/05/2024</a:t>
            </a:fld>
            <a:endParaRPr lang="en-IE" dirty="0"/>
          </a:p>
        </p:txBody>
      </p:sp>
      <p:sp>
        <p:nvSpPr>
          <p:cNvPr id="5" name="Footer Placeholder 4">
            <a:extLst>
              <a:ext uri="{FF2B5EF4-FFF2-40B4-BE49-F238E27FC236}">
                <a16:creationId xmlns:a16="http://schemas.microsoft.com/office/drawing/2014/main" id="{F2FFD349-1B88-744C-19F7-33A1BAEDC73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538C3E68-A4D4-6841-5415-8BF7AE5596F1}"/>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98201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568386-7041-6CF3-5659-2BF9A6A73789}"/>
              </a:ext>
            </a:extLst>
          </p:cNvPr>
          <p:cNvSpPr>
            <a:spLocks noGrp="1"/>
          </p:cNvSpPr>
          <p:nvPr>
            <p:ph type="title" orient="vert"/>
          </p:nvPr>
        </p:nvSpPr>
        <p:spPr>
          <a:xfrm>
            <a:off x="4908550" y="274638"/>
            <a:ext cx="1477963" cy="4357687"/>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34773192-E6AC-AE0F-9561-859FE773399E}"/>
              </a:ext>
            </a:extLst>
          </p:cNvPr>
          <p:cNvSpPr>
            <a:spLocks noGrp="1"/>
          </p:cNvSpPr>
          <p:nvPr>
            <p:ph type="body" orient="vert" idx="1"/>
          </p:nvPr>
        </p:nvSpPr>
        <p:spPr>
          <a:xfrm>
            <a:off x="471488" y="274638"/>
            <a:ext cx="4284662"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4E9894F-360A-86CD-418A-3B5A4078C40E}"/>
              </a:ext>
            </a:extLst>
          </p:cNvPr>
          <p:cNvSpPr>
            <a:spLocks noGrp="1"/>
          </p:cNvSpPr>
          <p:nvPr>
            <p:ph type="dt" sz="half" idx="10"/>
          </p:nvPr>
        </p:nvSpPr>
        <p:spPr>
          <a:xfrm>
            <a:off x="471488" y="4767263"/>
            <a:ext cx="1543050" cy="274637"/>
          </a:xfrm>
          <a:prstGeom prst="rect">
            <a:avLst/>
          </a:prstGeom>
        </p:spPr>
        <p:txBody>
          <a:bodyPr/>
          <a:lstStyle/>
          <a:p>
            <a:fld id="{90898E60-4261-4C87-B5FD-F4E75D7CF9D0}" type="datetime1">
              <a:rPr lang="en-IE" smtClean="0"/>
              <a:t>31/05/2024</a:t>
            </a:fld>
            <a:endParaRPr lang="en-IE" dirty="0"/>
          </a:p>
        </p:txBody>
      </p:sp>
      <p:sp>
        <p:nvSpPr>
          <p:cNvPr id="5" name="Footer Placeholder 4">
            <a:extLst>
              <a:ext uri="{FF2B5EF4-FFF2-40B4-BE49-F238E27FC236}">
                <a16:creationId xmlns:a16="http://schemas.microsoft.com/office/drawing/2014/main" id="{52B3D89F-949B-A1D6-F46B-2467678DAD2D}"/>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9D4E789F-DE4F-03A5-4C27-0CBA4E5A18F9}"/>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63070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BC8-7991-5C98-E561-2EFB96FCC836}"/>
              </a:ext>
            </a:extLst>
          </p:cNvPr>
          <p:cNvSpPr>
            <a:spLocks noGrp="1"/>
          </p:cNvSpPr>
          <p:nvPr>
            <p:ph type="title"/>
          </p:nvPr>
        </p:nvSpPr>
        <p:spPr/>
        <p:txBody>
          <a:body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7CA22F8-F5CC-D4A8-DF9D-4C7728F94C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814017FC-2C53-0B1A-B5EC-01258D721578}"/>
              </a:ext>
            </a:extLst>
          </p:cNvPr>
          <p:cNvSpPr>
            <a:spLocks noGrp="1"/>
          </p:cNvSpPr>
          <p:nvPr>
            <p:ph type="dt" sz="half" idx="10"/>
          </p:nvPr>
        </p:nvSpPr>
        <p:spPr>
          <a:xfrm>
            <a:off x="471488" y="4767263"/>
            <a:ext cx="1543050" cy="274637"/>
          </a:xfrm>
          <a:prstGeom prst="rect">
            <a:avLst/>
          </a:prstGeom>
        </p:spPr>
        <p:txBody>
          <a:bodyPr/>
          <a:lstStyle/>
          <a:p>
            <a:fld id="{11F05C80-7C6D-45AE-82F7-704E9B0372AF}" type="datetime1">
              <a:rPr lang="en-IE" smtClean="0"/>
              <a:t>31/05/2024</a:t>
            </a:fld>
            <a:endParaRPr lang="en-IE" dirty="0"/>
          </a:p>
        </p:txBody>
      </p:sp>
      <p:sp>
        <p:nvSpPr>
          <p:cNvPr id="5" name="Footer Placeholder 4">
            <a:extLst>
              <a:ext uri="{FF2B5EF4-FFF2-40B4-BE49-F238E27FC236}">
                <a16:creationId xmlns:a16="http://schemas.microsoft.com/office/drawing/2014/main" id="{ABCBA82B-C440-C9A6-918E-B53718B750A2}"/>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3AB69190-F814-C335-DDAE-B58AEA8566C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66063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61E711-0C7C-10DD-0670-4305079E3208}"/>
              </a:ext>
            </a:extLst>
          </p:cNvPr>
          <p:cNvPicPr>
            <a:picLocks noChangeAspect="1"/>
          </p:cNvPicPr>
          <p:nvPr userDrawn="1"/>
        </p:nvPicPr>
        <p:blipFill>
          <a:blip r:embed="rId2"/>
          <a:srcRect/>
          <a:stretch/>
        </p:blipFill>
        <p:spPr>
          <a:xfrm>
            <a:off x="0" y="0"/>
            <a:ext cx="6857999" cy="5143499"/>
          </a:xfrm>
          <a:prstGeom prst="rect">
            <a:avLst/>
          </a:prstGeom>
        </p:spPr>
      </p:pic>
      <p:sp>
        <p:nvSpPr>
          <p:cNvPr id="2" name="Title 1">
            <a:extLst>
              <a:ext uri="{FF2B5EF4-FFF2-40B4-BE49-F238E27FC236}">
                <a16:creationId xmlns:a16="http://schemas.microsoft.com/office/drawing/2014/main" id="{2B35DE01-2D07-C0EC-5444-9C212BC21A8E}"/>
              </a:ext>
            </a:extLst>
          </p:cNvPr>
          <p:cNvSpPr>
            <a:spLocks noGrp="1"/>
          </p:cNvSpPr>
          <p:nvPr>
            <p:ph type="title"/>
          </p:nvPr>
        </p:nvSpPr>
        <p:spPr>
          <a:xfrm>
            <a:off x="468313" y="1282700"/>
            <a:ext cx="5915025" cy="2139950"/>
          </a:xfrm>
        </p:spPr>
        <p:txBody>
          <a:bodyPr anchor="b">
            <a:normAutofit/>
          </a:bodyPr>
          <a:lstStyle>
            <a:lvl1pPr>
              <a:defRPr sz="4000"/>
            </a:lvl1p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5193CD6E-01C1-4AC4-F21E-6DC7ED967570}"/>
              </a:ext>
            </a:extLst>
          </p:cNvPr>
          <p:cNvSpPr>
            <a:spLocks noGrp="1"/>
          </p:cNvSpPr>
          <p:nvPr>
            <p:ph type="body" idx="1"/>
          </p:nvPr>
        </p:nvSpPr>
        <p:spPr>
          <a:xfrm>
            <a:off x="468313" y="3441700"/>
            <a:ext cx="5915025"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359175-B489-C047-5769-94DF2C6F1ADA}"/>
              </a:ext>
            </a:extLst>
          </p:cNvPr>
          <p:cNvSpPr>
            <a:spLocks noGrp="1"/>
          </p:cNvSpPr>
          <p:nvPr>
            <p:ph type="dt" sz="half" idx="10"/>
          </p:nvPr>
        </p:nvSpPr>
        <p:spPr>
          <a:xfrm>
            <a:off x="471488" y="4767263"/>
            <a:ext cx="1543050" cy="274637"/>
          </a:xfrm>
          <a:prstGeom prst="rect">
            <a:avLst/>
          </a:prstGeom>
        </p:spPr>
        <p:txBody>
          <a:bodyPr/>
          <a:lstStyle/>
          <a:p>
            <a:fld id="{DB6F8597-B301-4269-9124-8E79230A9F5F}" type="datetime1">
              <a:rPr lang="en-IE" smtClean="0"/>
              <a:t>31/05/2024</a:t>
            </a:fld>
            <a:endParaRPr lang="en-IE" dirty="0"/>
          </a:p>
        </p:txBody>
      </p:sp>
      <p:sp>
        <p:nvSpPr>
          <p:cNvPr id="5" name="Footer Placeholder 4">
            <a:extLst>
              <a:ext uri="{FF2B5EF4-FFF2-40B4-BE49-F238E27FC236}">
                <a16:creationId xmlns:a16="http://schemas.microsoft.com/office/drawing/2014/main" id="{07342DB1-2829-633C-2A5E-125A81D7FD0F}"/>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BDAA979C-0114-749E-238B-22F1454E9E52}"/>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0945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F3B8-E881-6A13-783E-19ADD69DF77B}"/>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D882D0D6-FF5F-7C3A-318A-B8CE95D16C8F}"/>
              </a:ext>
            </a:extLst>
          </p:cNvPr>
          <p:cNvSpPr>
            <a:spLocks noGrp="1"/>
          </p:cNvSpPr>
          <p:nvPr>
            <p:ph sz="half" idx="1"/>
          </p:nvPr>
        </p:nvSpPr>
        <p:spPr>
          <a:xfrm>
            <a:off x="471488" y="1370013"/>
            <a:ext cx="2881312"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69D22E53-5C98-09EF-C44C-28A9945C4C88}"/>
              </a:ext>
            </a:extLst>
          </p:cNvPr>
          <p:cNvSpPr>
            <a:spLocks noGrp="1"/>
          </p:cNvSpPr>
          <p:nvPr>
            <p:ph sz="half" idx="2"/>
          </p:nvPr>
        </p:nvSpPr>
        <p:spPr>
          <a:xfrm>
            <a:off x="3505200" y="1370013"/>
            <a:ext cx="2881313"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5257B4FE-5043-0459-D219-472DC43E6818}"/>
              </a:ext>
            </a:extLst>
          </p:cNvPr>
          <p:cNvSpPr>
            <a:spLocks noGrp="1"/>
          </p:cNvSpPr>
          <p:nvPr>
            <p:ph type="dt" sz="half" idx="10"/>
          </p:nvPr>
        </p:nvSpPr>
        <p:spPr>
          <a:xfrm>
            <a:off x="471488" y="4767263"/>
            <a:ext cx="1543050" cy="274637"/>
          </a:xfrm>
          <a:prstGeom prst="rect">
            <a:avLst/>
          </a:prstGeom>
        </p:spPr>
        <p:txBody>
          <a:bodyPr/>
          <a:lstStyle/>
          <a:p>
            <a:fld id="{4583DB5A-72AE-42BF-8C31-AC69F6ADDD1B}" type="datetime1">
              <a:rPr lang="en-IE" smtClean="0"/>
              <a:t>31/05/2024</a:t>
            </a:fld>
            <a:endParaRPr lang="en-IE" dirty="0"/>
          </a:p>
        </p:txBody>
      </p:sp>
      <p:sp>
        <p:nvSpPr>
          <p:cNvPr id="6" name="Footer Placeholder 5">
            <a:extLst>
              <a:ext uri="{FF2B5EF4-FFF2-40B4-BE49-F238E27FC236}">
                <a16:creationId xmlns:a16="http://schemas.microsoft.com/office/drawing/2014/main" id="{EBC9D0FA-096D-C745-062D-1434A323C3D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AB44F706-91A2-3408-CDC2-E7CE51872855}"/>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400945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EC42-AC91-07D6-F938-3DE132200028}"/>
              </a:ext>
            </a:extLst>
          </p:cNvPr>
          <p:cNvSpPr>
            <a:spLocks noGrp="1"/>
          </p:cNvSpPr>
          <p:nvPr>
            <p:ph type="title"/>
          </p:nvPr>
        </p:nvSpPr>
        <p:spPr>
          <a:xfrm>
            <a:off x="473075" y="274638"/>
            <a:ext cx="5915025" cy="993775"/>
          </a:xfrm>
        </p:spPr>
        <p:txBody>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8CF59116-1999-C026-0904-1270EFC77648}"/>
              </a:ext>
            </a:extLst>
          </p:cNvPr>
          <p:cNvSpPr>
            <a:spLocks noGrp="1"/>
          </p:cNvSpPr>
          <p:nvPr>
            <p:ph type="body" idx="1"/>
          </p:nvPr>
        </p:nvSpPr>
        <p:spPr>
          <a:xfrm>
            <a:off x="473075" y="1260475"/>
            <a:ext cx="2900363" cy="61912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6FBE50-9044-6122-709A-6DF93E3AD9FB}"/>
              </a:ext>
            </a:extLst>
          </p:cNvPr>
          <p:cNvSpPr>
            <a:spLocks noGrp="1"/>
          </p:cNvSpPr>
          <p:nvPr>
            <p:ph sz="half" idx="2"/>
          </p:nvPr>
        </p:nvSpPr>
        <p:spPr>
          <a:xfrm>
            <a:off x="473075" y="1879600"/>
            <a:ext cx="2900363" cy="27622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4D210D2D-8558-F415-1521-72AFA3201B56}"/>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033ED41-698C-F823-3D74-A007193738BB}"/>
              </a:ext>
            </a:extLst>
          </p:cNvPr>
          <p:cNvSpPr>
            <a:spLocks noGrp="1"/>
          </p:cNvSpPr>
          <p:nvPr>
            <p:ph sz="quarter" idx="4"/>
          </p:nvPr>
        </p:nvSpPr>
        <p:spPr>
          <a:xfrm>
            <a:off x="3471863" y="1879600"/>
            <a:ext cx="29162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AF135C22-285E-AC89-6CC0-4900DF2E38CA}"/>
              </a:ext>
            </a:extLst>
          </p:cNvPr>
          <p:cNvSpPr>
            <a:spLocks noGrp="1"/>
          </p:cNvSpPr>
          <p:nvPr>
            <p:ph type="dt" sz="half" idx="10"/>
          </p:nvPr>
        </p:nvSpPr>
        <p:spPr>
          <a:xfrm>
            <a:off x="471488" y="4767263"/>
            <a:ext cx="1543050" cy="274637"/>
          </a:xfrm>
          <a:prstGeom prst="rect">
            <a:avLst/>
          </a:prstGeom>
        </p:spPr>
        <p:txBody>
          <a:bodyPr/>
          <a:lstStyle/>
          <a:p>
            <a:fld id="{F60282AC-5C1A-42A3-9693-D76C096845B6}" type="datetime1">
              <a:rPr lang="en-IE" smtClean="0"/>
              <a:t>31/05/2024</a:t>
            </a:fld>
            <a:endParaRPr lang="en-IE" dirty="0"/>
          </a:p>
        </p:txBody>
      </p:sp>
      <p:sp>
        <p:nvSpPr>
          <p:cNvPr id="8" name="Footer Placeholder 7">
            <a:extLst>
              <a:ext uri="{FF2B5EF4-FFF2-40B4-BE49-F238E27FC236}">
                <a16:creationId xmlns:a16="http://schemas.microsoft.com/office/drawing/2014/main" id="{851E7E4E-D2A5-8AEC-5ED3-016556149728}"/>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9" name="Slide Number Placeholder 8">
            <a:extLst>
              <a:ext uri="{FF2B5EF4-FFF2-40B4-BE49-F238E27FC236}">
                <a16:creationId xmlns:a16="http://schemas.microsoft.com/office/drawing/2014/main" id="{168648A5-02AF-422F-9BE4-CC5BB08C76C4}"/>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79036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8410-E80F-E789-0B01-F237795104E6}"/>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52132A38-2457-93A7-F850-04129B1A6559}"/>
              </a:ext>
            </a:extLst>
          </p:cNvPr>
          <p:cNvSpPr>
            <a:spLocks noGrp="1"/>
          </p:cNvSpPr>
          <p:nvPr>
            <p:ph type="dt" sz="half" idx="10"/>
          </p:nvPr>
        </p:nvSpPr>
        <p:spPr>
          <a:xfrm>
            <a:off x="471488" y="4767263"/>
            <a:ext cx="1543050" cy="274637"/>
          </a:xfrm>
          <a:prstGeom prst="rect">
            <a:avLst/>
          </a:prstGeom>
        </p:spPr>
        <p:txBody>
          <a:bodyPr/>
          <a:lstStyle/>
          <a:p>
            <a:fld id="{62EF83C6-FFDB-4D29-BF31-25E752CF4AAE}" type="datetime1">
              <a:rPr lang="en-IE" smtClean="0"/>
              <a:t>31/05/2024</a:t>
            </a:fld>
            <a:endParaRPr lang="en-IE" dirty="0"/>
          </a:p>
        </p:txBody>
      </p:sp>
      <p:sp>
        <p:nvSpPr>
          <p:cNvPr id="4" name="Footer Placeholder 3">
            <a:extLst>
              <a:ext uri="{FF2B5EF4-FFF2-40B4-BE49-F238E27FC236}">
                <a16:creationId xmlns:a16="http://schemas.microsoft.com/office/drawing/2014/main" id="{46B9F507-FD4B-7146-3147-7591A815ED85}"/>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5" name="Slide Number Placeholder 4">
            <a:extLst>
              <a:ext uri="{FF2B5EF4-FFF2-40B4-BE49-F238E27FC236}">
                <a16:creationId xmlns:a16="http://schemas.microsoft.com/office/drawing/2014/main" id="{F66B09F7-1834-238C-8AB4-4705A34C78BB}"/>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70591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86599-34EA-74D8-7B90-E0000711C3A9}"/>
              </a:ext>
            </a:extLst>
          </p:cNvPr>
          <p:cNvSpPr>
            <a:spLocks noGrp="1"/>
          </p:cNvSpPr>
          <p:nvPr>
            <p:ph type="dt" sz="half" idx="10"/>
          </p:nvPr>
        </p:nvSpPr>
        <p:spPr>
          <a:xfrm>
            <a:off x="471488" y="4767263"/>
            <a:ext cx="1543050" cy="274637"/>
          </a:xfrm>
          <a:prstGeom prst="rect">
            <a:avLst/>
          </a:prstGeom>
        </p:spPr>
        <p:txBody>
          <a:bodyPr/>
          <a:lstStyle/>
          <a:p>
            <a:fld id="{A0D79AF7-A22E-4948-9C7E-DC4060D9BC38}" type="datetime1">
              <a:rPr lang="en-IE" smtClean="0"/>
              <a:t>31/05/2024</a:t>
            </a:fld>
            <a:endParaRPr lang="en-IE" dirty="0"/>
          </a:p>
        </p:txBody>
      </p:sp>
      <p:sp>
        <p:nvSpPr>
          <p:cNvPr id="3" name="Footer Placeholder 2">
            <a:extLst>
              <a:ext uri="{FF2B5EF4-FFF2-40B4-BE49-F238E27FC236}">
                <a16:creationId xmlns:a16="http://schemas.microsoft.com/office/drawing/2014/main" id="{0579127C-B56F-AA46-2412-08DBE09DF21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4" name="Slide Number Placeholder 3">
            <a:extLst>
              <a:ext uri="{FF2B5EF4-FFF2-40B4-BE49-F238E27FC236}">
                <a16:creationId xmlns:a16="http://schemas.microsoft.com/office/drawing/2014/main" id="{4A4CF0AF-517B-FBD5-473B-269656732A9A}"/>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56118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03D9-5CC1-02DA-9C0A-F78CAA2E701D}"/>
              </a:ext>
            </a:extLst>
          </p:cNvPr>
          <p:cNvSpPr>
            <a:spLocks noGrp="1"/>
          </p:cNvSpPr>
          <p:nvPr>
            <p:ph type="title"/>
          </p:nvPr>
        </p:nvSpPr>
        <p:spPr>
          <a:xfrm>
            <a:off x="473075" y="342900"/>
            <a:ext cx="2211388" cy="120015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58ECE5C8-9331-FBAB-036D-FC242FE9FC09}"/>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AB25B1A1-EC6A-7DC9-EB81-F70FFB75CF80}"/>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99FA11-8220-504D-F291-9D80CB1417CC}"/>
              </a:ext>
            </a:extLst>
          </p:cNvPr>
          <p:cNvSpPr>
            <a:spLocks noGrp="1"/>
          </p:cNvSpPr>
          <p:nvPr>
            <p:ph type="dt" sz="half" idx="10"/>
          </p:nvPr>
        </p:nvSpPr>
        <p:spPr>
          <a:xfrm>
            <a:off x="471488" y="4767263"/>
            <a:ext cx="1543050" cy="274637"/>
          </a:xfrm>
          <a:prstGeom prst="rect">
            <a:avLst/>
          </a:prstGeom>
        </p:spPr>
        <p:txBody>
          <a:bodyPr/>
          <a:lstStyle/>
          <a:p>
            <a:fld id="{A1A91350-9B6D-4843-82BC-5B95A31A7F06}" type="datetime1">
              <a:rPr lang="en-IE" smtClean="0"/>
              <a:t>31/05/2024</a:t>
            </a:fld>
            <a:endParaRPr lang="en-IE" dirty="0"/>
          </a:p>
        </p:txBody>
      </p:sp>
      <p:sp>
        <p:nvSpPr>
          <p:cNvPr id="6" name="Footer Placeholder 5">
            <a:extLst>
              <a:ext uri="{FF2B5EF4-FFF2-40B4-BE49-F238E27FC236}">
                <a16:creationId xmlns:a16="http://schemas.microsoft.com/office/drawing/2014/main" id="{8D8F28E8-B60D-DC3C-0D5B-0D49C74FFAAC}"/>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0704BBBC-B003-B066-C432-B4EA415C1BA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309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008A-946F-53E9-61A6-B8457F5DE511}"/>
              </a:ext>
            </a:extLst>
          </p:cNvPr>
          <p:cNvSpPr>
            <a:spLocks noGrp="1"/>
          </p:cNvSpPr>
          <p:nvPr>
            <p:ph type="title"/>
          </p:nvPr>
        </p:nvSpPr>
        <p:spPr>
          <a:xfrm>
            <a:off x="473075" y="342900"/>
            <a:ext cx="2211388" cy="1200150"/>
          </a:xfrm>
        </p:spPr>
        <p:txBody>
          <a:bodyPr anchor="b"/>
          <a:lstStyle>
            <a:lvl1pPr>
              <a:defRPr sz="3200"/>
            </a:lvl1pPr>
          </a:lstStyle>
          <a:p>
            <a:r>
              <a:rPr lang="en-GB" dirty="0"/>
              <a:t>Click to edit Master title style</a:t>
            </a:r>
            <a:endParaRPr lang="en-IE" dirty="0"/>
          </a:p>
        </p:txBody>
      </p:sp>
      <p:sp>
        <p:nvSpPr>
          <p:cNvPr id="3" name="Picture Placeholder 2">
            <a:extLst>
              <a:ext uri="{FF2B5EF4-FFF2-40B4-BE49-F238E27FC236}">
                <a16:creationId xmlns:a16="http://schemas.microsoft.com/office/drawing/2014/main" id="{A939D858-D97A-BD10-CBA7-7ECC60F86A10}"/>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398F69F4-C1F3-BB51-77B4-1CD572492B21}"/>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A915B6-FDD5-54A9-543A-F33D4D1F7F06}"/>
              </a:ext>
            </a:extLst>
          </p:cNvPr>
          <p:cNvSpPr>
            <a:spLocks noGrp="1"/>
          </p:cNvSpPr>
          <p:nvPr>
            <p:ph type="dt" sz="half" idx="10"/>
          </p:nvPr>
        </p:nvSpPr>
        <p:spPr>
          <a:xfrm>
            <a:off x="471488" y="4767263"/>
            <a:ext cx="1543050" cy="274637"/>
          </a:xfrm>
          <a:prstGeom prst="rect">
            <a:avLst/>
          </a:prstGeom>
        </p:spPr>
        <p:txBody>
          <a:bodyPr/>
          <a:lstStyle/>
          <a:p>
            <a:fld id="{6BBD7C7D-3C0E-4449-A7B7-F6FB77450641}" type="datetime1">
              <a:rPr lang="en-IE" smtClean="0"/>
              <a:t>31/05/2024</a:t>
            </a:fld>
            <a:endParaRPr lang="en-IE" dirty="0"/>
          </a:p>
        </p:txBody>
      </p:sp>
      <p:sp>
        <p:nvSpPr>
          <p:cNvPr id="6" name="Footer Placeholder 5">
            <a:extLst>
              <a:ext uri="{FF2B5EF4-FFF2-40B4-BE49-F238E27FC236}">
                <a16:creationId xmlns:a16="http://schemas.microsoft.com/office/drawing/2014/main" id="{9333CD8E-756B-75A3-97E1-432F87675926}"/>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8" name="Slide Number Placeholder 5">
            <a:extLst>
              <a:ext uri="{FF2B5EF4-FFF2-40B4-BE49-F238E27FC236}">
                <a16:creationId xmlns:a16="http://schemas.microsoft.com/office/drawing/2014/main" id="{C2913AA3-7E12-6FCD-9568-E6E2A5B07B5C}"/>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24373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286AE-2472-5B84-11AD-43AFF784D853}"/>
              </a:ext>
            </a:extLst>
          </p:cNvPr>
          <p:cNvPicPr>
            <a:picLocks noChangeAspect="1"/>
          </p:cNvPicPr>
          <p:nvPr userDrawn="1"/>
        </p:nvPicPr>
        <p:blipFill>
          <a:blip r:embed="rId13"/>
          <a:srcRect/>
          <a:stretch/>
        </p:blipFill>
        <p:spPr>
          <a:xfrm>
            <a:off x="0" y="0"/>
            <a:ext cx="6857998" cy="5143498"/>
          </a:xfrm>
          <a:prstGeom prst="rect">
            <a:avLst/>
          </a:prstGeom>
        </p:spPr>
      </p:pic>
      <p:sp>
        <p:nvSpPr>
          <p:cNvPr id="2" name="Title Placeholder 1">
            <a:extLst>
              <a:ext uri="{FF2B5EF4-FFF2-40B4-BE49-F238E27FC236}">
                <a16:creationId xmlns:a16="http://schemas.microsoft.com/office/drawing/2014/main" id="{B67E7B9D-978D-D920-9147-F81E3AD05DF8}"/>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2CE91C35-5AED-CCBF-0577-88DEFD9E48AE}"/>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EC71ED3A-D3F5-F94D-2229-BC763F824486}"/>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3026974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toytheater.com/play-money-europ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rchive.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edco.ie/rxfk"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edco.ie/e4bk"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edco.ie/p8ey"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4.png"/><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s://edco.ie/xvwd"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co.ie/tpr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edco.ie/5x8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s://edco.ie/x2x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edco.ie/wkn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s://edco.ie/3jj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edco.ie/54f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edco.ie/px4d"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What is missing?</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10</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62D3CA9F-6FA3-CEEB-70FE-DFAFEE680BC3}"/>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11735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Put something on the number after __</a:t>
            </a:r>
          </a:p>
          <a:p>
            <a:pPr marL="266700" indent="-266700">
              <a:lnSpc>
                <a:spcPct val="100000"/>
              </a:lnSpc>
              <a:spcBef>
                <a:spcPts val="0"/>
              </a:spcBef>
              <a:spcAft>
                <a:spcPts val="1100"/>
              </a:spcAft>
            </a:pPr>
            <a:r>
              <a:rPr lang="en-US" sz="2200" dirty="0">
                <a:sym typeface="Mulish"/>
              </a:rPr>
              <a:t>Put something on the number before __</a:t>
            </a:r>
          </a:p>
          <a:p>
            <a:pPr marL="266700" indent="-266700">
              <a:lnSpc>
                <a:spcPct val="100000"/>
              </a:lnSpc>
              <a:spcBef>
                <a:spcPts val="0"/>
              </a:spcBef>
              <a:spcAft>
                <a:spcPts val="1100"/>
              </a:spcAft>
            </a:pPr>
            <a:r>
              <a:rPr lang="en-US" sz="2200" dirty="0">
                <a:sym typeface="Mulish"/>
              </a:rPr>
              <a:t>Put something between __ and __</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11</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260955412"/>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DA084F7A-4229-9DAF-3CCF-417356D0A01A}"/>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85010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7053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840480"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Listen to me drop coins into this tin.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fingers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frame and counters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on your number fan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Write the numeral on your MWB</a:t>
            </a:r>
          </a:p>
          <a:p>
            <a:pPr>
              <a:lnSpc>
                <a:spcPct val="100000"/>
              </a:lnSpc>
              <a:spcBef>
                <a:spcPts val="0"/>
              </a:spcBef>
              <a:spcAft>
                <a:spcPts val="800"/>
              </a:spcAft>
              <a:buClr>
                <a:schemeClr val="dk1"/>
              </a:buClr>
              <a:buSzPct val="100000"/>
              <a:tabLst>
                <a:tab pos="358775" algn="l"/>
              </a:tabLst>
            </a:pPr>
            <a:endParaRPr lang="en-US" dirty="0">
              <a:solidFill>
                <a:schemeClr val="dk1"/>
              </a:solidFill>
              <a:sym typeface="Mulish"/>
            </a:endParaRPr>
          </a:p>
        </p:txBody>
      </p:sp>
      <p:pic>
        <p:nvPicPr>
          <p:cNvPr id="5" name="Content Placeholder 4" descr="A number on a black background&#10;&#10;Description automatically generated">
            <a:extLst>
              <a:ext uri="{FF2B5EF4-FFF2-40B4-BE49-F238E27FC236}">
                <a16:creationId xmlns:a16="http://schemas.microsoft.com/office/drawing/2014/main" id="{AD2A39FC-756E-1D1C-DDA9-16614049147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5270" y="1290458"/>
            <a:ext cx="2553056" cy="2562583"/>
          </a:xfrm>
        </p:spPr>
      </p:pic>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12</a:t>
            </a:fld>
            <a:endParaRPr lang="en-IE" dirty="0"/>
          </a:p>
        </p:txBody>
      </p:sp>
    </p:spTree>
    <p:extLst>
      <p:ext uri="{BB962C8B-B14F-4D97-AF65-F5344CB8AC3E}">
        <p14:creationId xmlns:p14="http://schemas.microsoft.com/office/powerpoint/2010/main" val="22584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23850"/>
            <a:ext cx="6075046" cy="899160"/>
          </a:xfrm>
          <a:prstGeom prst="rect">
            <a:avLst/>
          </a:prstGeom>
        </p:spPr>
        <p:txBody>
          <a:bodyPr spcFirstLastPara="1" wrap="square" lIns="68569" tIns="68569" rIns="68569" bIns="68569" anchor="t" anchorCtr="0">
            <a:noAutofit/>
          </a:bodyPr>
          <a:lstStyle/>
          <a:p>
            <a:r>
              <a:rPr lang="en-US" sz="2800" dirty="0">
                <a:sym typeface="Mulish"/>
              </a:rPr>
              <a:t>Use counters and 2 ten frames</a:t>
            </a:r>
            <a:endParaRPr sz="4400" dirty="0">
              <a:sym typeface="Mulish"/>
            </a:endParaRPr>
          </a:p>
        </p:txBody>
      </p:sp>
      <p:sp>
        <p:nvSpPr>
          <p:cNvPr id="289" name="Google Shape;289;p54"/>
          <p:cNvSpPr txBox="1">
            <a:spLocks noGrp="1"/>
          </p:cNvSpPr>
          <p:nvPr>
            <p:ph type="body" sz="half" idx="2"/>
          </p:nvPr>
        </p:nvSpPr>
        <p:spPr>
          <a:xfrm>
            <a:off x="474345" y="937736"/>
            <a:ext cx="3632836" cy="3672363"/>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16 in the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1st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2nd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16 in the frame a different way.</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If I take away ___ how many will be left?</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__ in the frame. How many more to make 16? </a:t>
            </a:r>
          </a:p>
          <a:p>
            <a:pPr marL="266700" indent="-266700">
              <a:lnSpc>
                <a:spcPct val="100000"/>
              </a:lnSpc>
              <a:spcBef>
                <a:spcPts val="0"/>
              </a:spcBef>
              <a:spcAft>
                <a:spcPts val="1600"/>
              </a:spcAft>
              <a:buClr>
                <a:schemeClr val="dk1"/>
              </a:buClr>
              <a:buSzPct val="100000"/>
              <a:buFont typeface="+mj-lt"/>
              <a:buAutoNum type="arabicPeriod"/>
              <a:tabLst>
                <a:tab pos="266700" algn="l"/>
              </a:tabLst>
            </a:pPr>
            <a:r>
              <a:rPr lang="en-US" dirty="0">
                <a:solidFill>
                  <a:schemeClr val="dk1"/>
                </a:solidFill>
                <a:sym typeface="Mulish"/>
              </a:rPr>
              <a:t>Put 16 in the frame. How many do I need to take away to leave __?</a:t>
            </a:r>
          </a:p>
          <a:p>
            <a:pPr>
              <a:lnSpc>
                <a:spcPct val="100000"/>
              </a:lnSpc>
              <a:spcBef>
                <a:spcPts val="0"/>
              </a:spcBef>
              <a:spcAft>
                <a:spcPts val="800"/>
              </a:spcAft>
              <a:buClr>
                <a:schemeClr val="dk1"/>
              </a:buClr>
              <a:buSzPct val="100000"/>
              <a:tabLst>
                <a:tab pos="266700" algn="l"/>
              </a:tabLst>
            </a:pPr>
            <a:r>
              <a:rPr lang="en-US" dirty="0">
                <a:solidFill>
                  <a:schemeClr val="dk1"/>
                </a:solidFill>
                <a:sym typeface="Mulish"/>
              </a:rPr>
              <a:t>	Repeat with 17, 18, 19 and 20</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13</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7053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305175" cy="3815716"/>
          </a:xfrm>
          <a:prstGeom prst="rect">
            <a:avLst/>
          </a:prstGeom>
        </p:spPr>
        <p:txBody>
          <a:bodyPr spcFirstLastPara="1" wrap="square" lIns="68569" tIns="68569" rIns="68569" bIns="68569" anchor="t" anchorCtr="0">
            <a:noAutofit/>
          </a:bodyPr>
          <a:lstStyle/>
          <a:p>
            <a:pPr marL="358775" indent="-358775">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Using money make 16c. Draw what coins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marL="358775" indent="-358775">
              <a:lnSpc>
                <a:spcPct val="100000"/>
              </a:lnSpc>
              <a:spcBef>
                <a:spcPts val="0"/>
              </a:spcBef>
              <a:spcAft>
                <a:spcPts val="900"/>
              </a:spcAft>
              <a:buClr>
                <a:schemeClr val="dk1"/>
              </a:buClr>
              <a:buSzPct val="100000"/>
              <a:buFont typeface="+mj-lt"/>
              <a:buAutoNum type="arabicPeriod" startAt="2"/>
              <a:tabLst>
                <a:tab pos="358775" algn="l"/>
              </a:tabLst>
            </a:pPr>
            <a:r>
              <a:rPr lang="en-US" sz="1800" dirty="0">
                <a:solidFill>
                  <a:schemeClr val="dk1"/>
                </a:solidFill>
                <a:sym typeface="Mulish"/>
              </a:rPr>
              <a:t>Using money make €16. Draw what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a:lnSpc>
                <a:spcPct val="100000"/>
              </a:lnSpc>
              <a:spcBef>
                <a:spcPts val="0"/>
              </a:spcBef>
              <a:buClr>
                <a:schemeClr val="dk1"/>
              </a:buClr>
              <a:buSzPct val="100000"/>
              <a:tabLst>
                <a:tab pos="358775" algn="l"/>
              </a:tabLst>
            </a:pPr>
            <a:r>
              <a:rPr lang="en-US" sz="1800" dirty="0">
                <a:solidFill>
                  <a:schemeClr val="dk1"/>
                </a:solidFill>
                <a:sym typeface="Mulish"/>
              </a:rPr>
              <a:t>Repeat with 17, 18, 19 and 20</a:t>
            </a:r>
          </a:p>
          <a:p>
            <a:pPr>
              <a:lnSpc>
                <a:spcPct val="100000"/>
              </a:lnSpc>
              <a:spcBef>
                <a:spcPts val="0"/>
              </a:spcBef>
              <a:buClr>
                <a:schemeClr val="dk1"/>
              </a:buClr>
              <a:buSzPct val="100000"/>
              <a:tabLst>
                <a:tab pos="358775" algn="l"/>
              </a:tabLst>
            </a:pPr>
            <a:endParaRPr lang="en-US" sz="1800" dirty="0">
              <a:solidFill>
                <a:schemeClr val="dk1"/>
              </a:solidFill>
              <a:sym typeface="Mulish"/>
            </a:endParaRP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14</a:t>
            </a:fld>
            <a:endParaRPr lang="en-IE" dirty="0"/>
          </a:p>
        </p:txBody>
      </p:sp>
      <p:pic>
        <p:nvPicPr>
          <p:cNvPr id="6" name="Content Placeholder 5" descr="A pile of coins&#10;&#10;Description automatically generated">
            <a:extLst>
              <a:ext uri="{FF2B5EF4-FFF2-40B4-BE49-F238E27FC236}">
                <a16:creationId xmlns:a16="http://schemas.microsoft.com/office/drawing/2014/main" id="{00A3A7F6-6EA0-58AA-58C4-FCF56E32C628}"/>
              </a:ext>
            </a:extLst>
          </p:cNvPr>
          <p:cNvPicPr>
            <a:picLocks noGrp="1" noChangeAspect="1"/>
          </p:cNvPicPr>
          <p:nvPr>
            <p:ph idx="1"/>
          </p:nvPr>
        </p:nvPicPr>
        <p:blipFill rotWithShape="1">
          <a:blip r:embed="rId3"/>
          <a:srcRect l="25872" t="212" r="30543" b="3983"/>
          <a:stretch/>
        </p:blipFill>
        <p:spPr>
          <a:xfrm>
            <a:off x="3947160" y="1058863"/>
            <a:ext cx="2362200" cy="3463232"/>
          </a:xfrm>
        </p:spPr>
      </p:pic>
      <p:sp>
        <p:nvSpPr>
          <p:cNvPr id="8" name="Google Shape;152;p27">
            <a:extLst>
              <a:ext uri="{FF2B5EF4-FFF2-40B4-BE49-F238E27FC236}">
                <a16:creationId xmlns:a16="http://schemas.microsoft.com/office/drawing/2014/main" id="{7B5AF4C5-09B6-7F64-33E3-EF1BDB94CD8D}"/>
              </a:ext>
            </a:extLst>
          </p:cNvPr>
          <p:cNvSpPr txBox="1"/>
          <p:nvPr/>
        </p:nvSpPr>
        <p:spPr>
          <a:xfrm>
            <a:off x="817244" y="4585530"/>
            <a:ext cx="4402455"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b="1" dirty="0">
                <a:latin typeface="Proxima Nova"/>
                <a:ea typeface="Proxima Nova"/>
                <a:cs typeface="Proxima Nova"/>
                <a:sym typeface="Proxima Nova"/>
              </a:rPr>
              <a:t>Interactive Money: </a:t>
            </a:r>
            <a:r>
              <a:rPr lang="en" sz="1050" u="sng" dirty="0">
                <a:solidFill>
                  <a:schemeClr val="hlink"/>
                </a:solidFill>
                <a:latin typeface="Proxima Nova"/>
                <a:ea typeface="Proxima Nova"/>
                <a:cs typeface="Proxima Nova"/>
                <a:sym typeface="Proxima Nova"/>
                <a:hlinkClick r:id="rId4"/>
              </a:rPr>
              <a:t>https://toytheater.com/play-money-europe/</a:t>
            </a:r>
            <a:r>
              <a:rPr lang="en" sz="1050" dirty="0">
                <a:latin typeface="Proxima Nova"/>
                <a:ea typeface="Proxima Nova"/>
                <a:cs typeface="Proxima Nova"/>
                <a:sym typeface="Proxima Nova"/>
              </a:rPr>
              <a:t> </a:t>
            </a:r>
            <a:endParaRPr sz="1050" dirty="0">
              <a:latin typeface="Proxima Nova"/>
              <a:ea typeface="Proxima Nova"/>
              <a:cs typeface="Proxima Nova"/>
              <a:sym typeface="Proxima Nova"/>
            </a:endParaRPr>
          </a:p>
        </p:txBody>
      </p:sp>
    </p:spTree>
    <p:extLst>
      <p:ext uri="{BB962C8B-B14F-4D97-AF65-F5344CB8AC3E}">
        <p14:creationId xmlns:p14="http://schemas.microsoft.com/office/powerpoint/2010/main" val="4374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IE" sz="2400" dirty="0">
                <a:solidFill>
                  <a:schemeClr val="tx1"/>
                </a:solidFill>
                <a:latin typeface="Tahoma" panose="020B0604030504040204" pitchFamily="34" charset="0"/>
              </a:rPr>
              <a:t>Picture Books &amp; Read Alouds</a:t>
            </a:r>
            <a:endParaRPr sz="2400" dirty="0">
              <a:solidFill>
                <a:schemeClr val="tx1"/>
              </a:solidFill>
              <a:latin typeface="Tahoma" panose="020B0604030504040204" pitchFamily="34" charset="0"/>
            </a:endParaRPr>
          </a:p>
        </p:txBody>
      </p:sp>
    </p:spTree>
    <p:extLst>
      <p:ext uri="{BB962C8B-B14F-4D97-AF65-F5344CB8AC3E}">
        <p14:creationId xmlns:p14="http://schemas.microsoft.com/office/powerpoint/2010/main" val="378102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 via Internet Archive </a:t>
            </a:r>
            <a:endParaRPr lang="en-US" sz="4400" dirty="0">
              <a:sym typeface="Mulish"/>
            </a:endParaRPr>
          </a:p>
        </p:txBody>
      </p:sp>
      <p:sp>
        <p:nvSpPr>
          <p:cNvPr id="369" name="Google Shape;369;p67"/>
          <p:cNvSpPr txBox="1">
            <a:spLocks noGrp="1"/>
          </p:cNvSpPr>
          <p:nvPr>
            <p:ph type="body" sz="half" idx="2"/>
          </p:nvPr>
        </p:nvSpPr>
        <p:spPr>
          <a:xfrm>
            <a:off x="473074" y="1108075"/>
            <a:ext cx="5921376" cy="923925"/>
          </a:xfrm>
          <a:prstGeom prst="rect">
            <a:avLst/>
          </a:prstGeom>
        </p:spPr>
        <p:txBody>
          <a:bodyPr spcFirstLastPara="1" wrap="square" lIns="68569" tIns="68569" rIns="68569" bIns="68569" anchor="t" anchorCtr="0">
            <a:noAutofit/>
          </a:bodyPr>
          <a:lstStyle/>
          <a:p>
            <a:pPr marL="0" indent="0">
              <a:lnSpc>
                <a:spcPct val="100000"/>
              </a:lnSpc>
              <a:spcBef>
                <a:spcPts val="900"/>
              </a:spcBef>
              <a:spcAft>
                <a:spcPts val="900"/>
              </a:spcAft>
              <a:buNone/>
            </a:pPr>
            <a:r>
              <a:rPr lang="en" sz="1800" dirty="0">
                <a:solidFill>
                  <a:schemeClr val="dk1"/>
                </a:solidFill>
                <a:sym typeface="Mulish"/>
              </a:rPr>
              <a:t>There are many counting and number related books on </a:t>
            </a:r>
            <a:r>
              <a:rPr lang="en" sz="1800" u="sng" dirty="0">
                <a:solidFill>
                  <a:schemeClr val="hlink"/>
                </a:solidFill>
                <a:sym typeface="Mulish"/>
                <a:hlinkClick r:id="rId3"/>
              </a:rPr>
              <a:t>https://archive.org</a:t>
            </a:r>
            <a:endParaRPr lang="en" sz="1800" u="sng" dirty="0">
              <a:solidFill>
                <a:schemeClr val="hlink"/>
              </a:solidFill>
              <a:sym typeface="Mulish"/>
            </a:endParaRP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3943026" y="1882775"/>
            <a:ext cx="2356173" cy="2344090"/>
          </a:xfrm>
        </p:spPr>
      </p:pic>
      <p:sp>
        <p:nvSpPr>
          <p:cNvPr id="9" name="Google Shape;369;p67">
            <a:extLst>
              <a:ext uri="{FF2B5EF4-FFF2-40B4-BE49-F238E27FC236}">
                <a16:creationId xmlns:a16="http://schemas.microsoft.com/office/drawing/2014/main" id="{5E0134AF-BE03-C4B4-371A-06E0064A64A6}"/>
              </a:ext>
            </a:extLst>
          </p:cNvPr>
          <p:cNvSpPr txBox="1">
            <a:spLocks/>
          </p:cNvSpPr>
          <p:nvPr/>
        </p:nvSpPr>
        <p:spPr>
          <a:xfrm>
            <a:off x="473075" y="1997075"/>
            <a:ext cx="3136900" cy="2859088"/>
          </a:xfrm>
          <a:prstGeom prst="rect">
            <a:avLst/>
          </a:prstGeom>
        </p:spPr>
        <p:txBody>
          <a:bodyPr spcFirstLastPara="1" vert="horz" wrap="square" lIns="68569" tIns="68569" rIns="68569" bIns="68569"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buClrTx/>
            </a:pPr>
            <a:r>
              <a:rPr lang="en-US" sz="1800" dirty="0">
                <a:solidFill>
                  <a:schemeClr val="dk1"/>
                </a:solidFill>
                <a:sym typeface="Mulish"/>
              </a:rPr>
              <a:t>This is an online digital library/archive that is free to access. Just click on the link, register/log in for FREE, and then simply "borrow" the required book for an hour. After an hour you can choose to borrow it again if required.</a:t>
            </a:r>
            <a:endParaRPr lang="en-US" sz="1800" dirty="0">
              <a:solidFill>
                <a:schemeClr val="dk1"/>
              </a:solidFill>
              <a:sym typeface="Comic Sans MS"/>
            </a:endParaRPr>
          </a:p>
          <a:p>
            <a:pPr marL="342900">
              <a:lnSpc>
                <a:spcPct val="100000"/>
              </a:lnSpc>
              <a:spcBef>
                <a:spcPts val="1200"/>
              </a:spcBef>
              <a:spcAft>
                <a:spcPts val="900"/>
              </a:spcAft>
              <a:buClrTx/>
            </a:pPr>
            <a:endParaRPr lang="en-US" sz="1800" dirty="0">
              <a:solidFill>
                <a:schemeClr val="dk1"/>
              </a:solidFill>
              <a:sym typeface="Comic Sans MS"/>
            </a:endParaRPr>
          </a:p>
        </p:txBody>
      </p:sp>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16</a:t>
            </a:fld>
            <a:endParaRPr lang="en-I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8058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20 Hungry Piggies </a:t>
            </a:r>
            <a:r>
              <a:rPr lang="en-IE" sz="1800" dirty="0"/>
              <a:t>by Trudy Harris</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./rxfk</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/2</a:t>
            </a:r>
            <a:r>
              <a:rPr lang="en-IE" sz="1800" baseline="30000" dirty="0"/>
              <a:t>nd</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The wolf from ‘The Three Little Pigs’ shows up at a party attended by lots of piggies, but his plans for dinner are disrupted by the pigs from ‘This Little Piggy Went to Market’. </a:t>
            </a:r>
          </a:p>
          <a:p>
            <a:pPr marL="266700" indent="-266700">
              <a:lnSpc>
                <a:spcPct val="100000"/>
              </a:lnSpc>
              <a:spcBef>
                <a:spcPts val="0"/>
              </a:spcBef>
              <a:spcAft>
                <a:spcPts val="900"/>
              </a:spcAft>
              <a:buFont typeface="Arial" panose="020B0604020202020204" pitchFamily="34" charset="0"/>
              <a:buChar char="•"/>
            </a:pPr>
            <a:r>
              <a:rPr lang="en-US" sz="1800" dirty="0"/>
              <a:t>Ordinal numbers 1st to 20th, words 	           and numbers</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17</a:t>
            </a:fld>
            <a:endParaRPr lang="en-IE" dirty="0"/>
          </a:p>
        </p:txBody>
      </p:sp>
    </p:spTree>
    <p:extLst>
      <p:ext uri="{BB962C8B-B14F-4D97-AF65-F5344CB8AC3E}">
        <p14:creationId xmlns:p14="http://schemas.microsoft.com/office/powerpoint/2010/main" val="198953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8058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Have You Seen My Dragon? </a:t>
            </a:r>
            <a:r>
              <a:rPr lang="en-IE" sz="1800" dirty="0"/>
              <a:t>by Steve Light</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./e4bk</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Readers are asked to spot the glorious beast, plus an array of big-city icons they can count.</a:t>
            </a:r>
          </a:p>
          <a:p>
            <a:pPr marL="266700" indent="-266700">
              <a:lnSpc>
                <a:spcPct val="100000"/>
              </a:lnSpc>
              <a:spcBef>
                <a:spcPts val="0"/>
              </a:spcBef>
              <a:spcAft>
                <a:spcPts val="900"/>
              </a:spcAft>
              <a:buFont typeface="Arial" panose="020B0604020202020204" pitchFamily="34" charset="0"/>
              <a:buChar char="•"/>
            </a:pPr>
            <a:r>
              <a:rPr lang="en-US" sz="1800" dirty="0"/>
              <a:t>Numbers 1–20</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18</a:t>
            </a:fld>
            <a:endParaRPr lang="en-IE" dirty="0"/>
          </a:p>
        </p:txBody>
      </p:sp>
    </p:spTree>
    <p:extLst>
      <p:ext uri="{BB962C8B-B14F-4D97-AF65-F5344CB8AC3E}">
        <p14:creationId xmlns:p14="http://schemas.microsoft.com/office/powerpoint/2010/main" val="4070901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8058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How Many Snails? </a:t>
            </a:r>
            <a:r>
              <a:rPr lang="en-IE" sz="1800" dirty="0"/>
              <a:t>by Paul Giganti</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./p8ey</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‘I went walking and I wondered…’ </a:t>
            </a:r>
          </a:p>
          <a:p>
            <a:pPr marL="266700" indent="-266700">
              <a:lnSpc>
                <a:spcPct val="100000"/>
              </a:lnSpc>
              <a:spcBef>
                <a:spcPts val="0"/>
              </a:spcBef>
              <a:spcAft>
                <a:spcPts val="900"/>
              </a:spcAft>
              <a:buFont typeface="Arial" panose="020B0604020202020204" pitchFamily="34" charset="0"/>
              <a:buChar char="•"/>
            </a:pPr>
            <a:r>
              <a:rPr lang="en-US" sz="1800" dirty="0"/>
              <a:t>Children could be asked to estimate and count the amount of items.</a:t>
            </a:r>
          </a:p>
          <a:p>
            <a:pPr marL="266700" indent="-266700">
              <a:lnSpc>
                <a:spcPct val="100000"/>
              </a:lnSpc>
              <a:spcBef>
                <a:spcPts val="0"/>
              </a:spcBef>
              <a:spcAft>
                <a:spcPts val="900"/>
              </a:spcAft>
              <a:buFont typeface="Arial" panose="020B0604020202020204" pitchFamily="34" charset="0"/>
              <a:buChar char="•"/>
            </a:pPr>
            <a:r>
              <a:rPr lang="en-US" sz="1800" dirty="0"/>
              <a:t>Amounts up to 37</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19</a:t>
            </a:fld>
            <a:endParaRPr lang="en-IE" dirty="0"/>
          </a:p>
        </p:txBody>
      </p:sp>
    </p:spTree>
    <p:extLst>
      <p:ext uri="{BB962C8B-B14F-4D97-AF65-F5344CB8AC3E}">
        <p14:creationId xmlns:p14="http://schemas.microsoft.com/office/powerpoint/2010/main" val="294418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465455" y="320358"/>
            <a:ext cx="4868545" cy="6000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Contents</a:t>
            </a:r>
            <a:endParaRPr sz="1400" dirty="0">
              <a:latin typeface="Tahoma" panose="020B0604030504040204" pitchFamily="34" charset="0"/>
              <a:sym typeface="Mulish"/>
            </a:endParaRPr>
          </a:p>
        </p:txBody>
      </p:sp>
      <p:pic>
        <p:nvPicPr>
          <p:cNvPr id="7" name="Picture Placeholder 6">
            <a:extLst>
              <a:ext uri="{FF2B5EF4-FFF2-40B4-BE49-F238E27FC236}">
                <a16:creationId xmlns:a16="http://schemas.microsoft.com/office/drawing/2014/main" id="{2469EFC6-9DD0-13DF-157F-9199433C8A19}"/>
              </a:ext>
            </a:extLst>
          </p:cNvPr>
          <p:cNvPicPr>
            <a:picLocks noGrp="1" noChangeAspect="1"/>
          </p:cNvPicPr>
          <p:nvPr>
            <p:ph type="pic" idx="1"/>
          </p:nvPr>
        </p:nvPicPr>
        <p:blipFill rotWithShape="1">
          <a:blip r:embed="rId3"/>
          <a:srcRect l="21051" r="22734"/>
          <a:stretch/>
        </p:blipFill>
        <p:spPr>
          <a:xfrm>
            <a:off x="4210049" y="2608777"/>
            <a:ext cx="2182495" cy="2183885"/>
          </a:xfrm>
          <a:effectLst>
            <a:outerShdw blurRad="50800" dist="38100" dir="5400000" algn="t" rotWithShape="0">
              <a:prstClr val="black">
                <a:alpha val="40000"/>
              </a:prstClr>
            </a:outerShdw>
          </a:effectLst>
        </p:spPr>
      </p:pic>
      <p:sp>
        <p:nvSpPr>
          <p:cNvPr id="117" name="Google Shape;117;p27"/>
          <p:cNvSpPr txBox="1">
            <a:spLocks noGrp="1"/>
          </p:cNvSpPr>
          <p:nvPr>
            <p:ph type="body" sz="half" idx="2"/>
          </p:nvPr>
        </p:nvSpPr>
        <p:spPr>
          <a:xfrm>
            <a:off x="465456" y="893763"/>
            <a:ext cx="5927089" cy="4271010"/>
          </a:xfrm>
          <a:prstGeom prst="rect">
            <a:avLst/>
          </a:prstGeom>
        </p:spPr>
        <p:txBody>
          <a:bodyPr spcFirstLastPara="1" wrap="square" lIns="68569" tIns="68569" rIns="68569" bIns="68569" anchor="t" anchorCtr="0">
            <a:noAutofit/>
          </a:bodyPr>
          <a:lstStyle/>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4" action="ppaction://hlinksldjump"/>
              </a:rPr>
              <a:t>How to Use These Slides</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5" action="ppaction://hlinksldjump"/>
              </a:rPr>
              <a:t>Rationale</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6" action="ppaction://hlinksldjump"/>
              </a:rPr>
              <a:t>Counting &amp; Numeration</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7" action="ppaction://hlinksldjump"/>
              </a:rPr>
              <a:t>Picture Books &amp; Read Alouds </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8" action="ppaction://hlinksldjump"/>
              </a:rPr>
              <a:t>Games</a:t>
            </a:r>
            <a:endParaRPr lang="en-US" sz="2000" dirty="0">
              <a:latin typeface="Tahoma" panose="020B0604030504040204" pitchFamily="34" charset="0"/>
              <a:sym typeface="Mulish"/>
            </a:endParaRPr>
          </a:p>
        </p:txBody>
      </p:sp>
      <p:sp>
        <p:nvSpPr>
          <p:cNvPr id="3" name="Slide Number Placeholder 2">
            <a:extLst>
              <a:ext uri="{FF2B5EF4-FFF2-40B4-BE49-F238E27FC236}">
                <a16:creationId xmlns:a16="http://schemas.microsoft.com/office/drawing/2014/main" id="{7DBDA4CE-5545-5D17-CCE3-412283B0901A}"/>
              </a:ext>
            </a:extLst>
          </p:cNvPr>
          <p:cNvSpPr>
            <a:spLocks noGrp="1"/>
          </p:cNvSpPr>
          <p:nvPr>
            <p:ph type="sldNum" sz="quarter" idx="4"/>
          </p:nvPr>
        </p:nvSpPr>
        <p:spPr>
          <a:xfrm>
            <a:off x="228600" y="4712493"/>
            <a:ext cx="542926" cy="274637"/>
          </a:xfrm>
        </p:spPr>
        <p:txBody>
          <a:bodyPr/>
          <a:lstStyle/>
          <a:p>
            <a:fld id="{17E67D8A-34D6-474B-B6E0-2EEA3E55DD9F}" type="slidenum">
              <a:rPr lang="en-IE" smtClean="0"/>
              <a:t>2</a:t>
            </a:fld>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48533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Pie for Piglets </a:t>
            </a:r>
            <a:r>
              <a:rPr lang="en-IE" sz="1800" dirty="0"/>
              <a:t>by Michael Dahl</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./xvwd</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1</a:t>
            </a:r>
            <a:r>
              <a:rPr lang="en-IE" sz="1800" baseline="30000" dirty="0"/>
              <a:t>st</a:t>
            </a:r>
            <a:r>
              <a:rPr lang="en-IE" sz="1800" dirty="0"/>
              <a:t> and 2</a:t>
            </a:r>
            <a:r>
              <a:rPr lang="en-IE" sz="1800" baseline="30000" dirty="0"/>
              <a:t>nd</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Introduces counting by twos (to 20) </a:t>
            </a:r>
          </a:p>
          <a:p>
            <a:pPr marL="266700" indent="-266700">
              <a:lnSpc>
                <a:spcPct val="100000"/>
              </a:lnSpc>
              <a:spcBef>
                <a:spcPts val="0"/>
              </a:spcBef>
              <a:spcAft>
                <a:spcPts val="900"/>
              </a:spcAft>
              <a:buFont typeface="Arial" panose="020B0604020202020204" pitchFamily="34" charset="0"/>
              <a:buChar char="•"/>
            </a:pPr>
            <a:r>
              <a:rPr lang="en-US" sz="1800" dirty="0"/>
              <a:t>Readers are invited to find hidden numbers on an illustrated activity page. </a:t>
            </a:r>
          </a:p>
          <a:p>
            <a:pPr marL="266700" indent="-266700">
              <a:lnSpc>
                <a:spcPct val="100000"/>
              </a:lnSpc>
              <a:spcBef>
                <a:spcPts val="0"/>
              </a:spcBef>
              <a:spcAft>
                <a:spcPts val="900"/>
              </a:spcAft>
              <a:buFont typeface="Arial" panose="020B0604020202020204" pitchFamily="34" charset="0"/>
              <a:buChar char="•"/>
            </a:pPr>
            <a:r>
              <a:rPr lang="en-US" sz="1800" dirty="0"/>
              <a:t>Another counting by twos book from the same author is </a:t>
            </a:r>
            <a:r>
              <a:rPr lang="en-US" sz="1800" i="1" dirty="0"/>
              <a:t>Footprints in the Snow</a:t>
            </a:r>
            <a:r>
              <a:rPr lang="en-US" sz="1800" dirty="0"/>
              <a:t>.</a:t>
            </a:r>
            <a:endParaRPr lang="en-US" sz="1800" i="1" dirty="0"/>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20</a:t>
            </a:fld>
            <a:endParaRPr lang="en-IE" dirty="0"/>
          </a:p>
        </p:txBody>
      </p:sp>
    </p:spTree>
    <p:extLst>
      <p:ext uri="{BB962C8B-B14F-4D97-AF65-F5344CB8AC3E}">
        <p14:creationId xmlns:p14="http://schemas.microsoft.com/office/powerpoint/2010/main" val="174164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US" sz="3000" dirty="0">
                <a:solidFill>
                  <a:schemeClr val="tx1"/>
                </a:solidFill>
                <a:latin typeface="Tahoma" panose="020B0604030504040204" pitchFamily="34" charset="0"/>
              </a:rPr>
              <a:t>Games and Cognitively Challenging Tasks</a:t>
            </a:r>
            <a:endParaRPr sz="3000" dirty="0">
              <a:solidFill>
                <a:schemeClr val="tx1"/>
              </a:solidFill>
              <a:latin typeface="Tahoma" panose="020B0604030504040204" pitchFamily="34" charset="0"/>
            </a:endParaRPr>
          </a:p>
        </p:txBody>
      </p:sp>
    </p:spTree>
    <p:extLst>
      <p:ext uri="{BB962C8B-B14F-4D97-AF65-F5344CB8AC3E}">
        <p14:creationId xmlns:p14="http://schemas.microsoft.com/office/powerpoint/2010/main" val="150387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31470"/>
            <a:ext cx="6075046" cy="899160"/>
          </a:xfrm>
          <a:prstGeom prst="rect">
            <a:avLst/>
          </a:prstGeom>
        </p:spPr>
        <p:txBody>
          <a:bodyPr spcFirstLastPara="1" wrap="square" lIns="68569" tIns="68569" rIns="68569" bIns="68569" anchor="t" anchorCtr="0">
            <a:noAutofit/>
          </a:bodyPr>
          <a:lstStyle/>
          <a:p>
            <a:r>
              <a:rPr lang="en-US" sz="2800" dirty="0">
                <a:sym typeface="Mulish"/>
              </a:rPr>
              <a:t>Frame Fillers!</a:t>
            </a:r>
            <a:endParaRPr sz="4400" dirty="0">
              <a:sym typeface="Mulish"/>
            </a:endParaRPr>
          </a:p>
        </p:txBody>
      </p:sp>
      <p:sp>
        <p:nvSpPr>
          <p:cNvPr id="289" name="Google Shape;289;p54"/>
          <p:cNvSpPr txBox="1">
            <a:spLocks noGrp="1"/>
          </p:cNvSpPr>
          <p:nvPr>
            <p:ph type="body" sz="half" idx="2"/>
          </p:nvPr>
        </p:nvSpPr>
        <p:spPr>
          <a:xfrm>
            <a:off x="474345" y="869157"/>
            <a:ext cx="3632836" cy="3610768"/>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266700" algn="l"/>
              </a:tabLst>
            </a:pPr>
            <a:r>
              <a:rPr lang="en-US" sz="1800" b="1" dirty="0">
                <a:solidFill>
                  <a:schemeClr val="dk1"/>
                </a:solidFill>
                <a:sym typeface="Mulish"/>
              </a:rPr>
              <a:t>Needed: </a:t>
            </a:r>
            <a:r>
              <a:rPr lang="en-US" sz="1800" dirty="0">
                <a:solidFill>
                  <a:schemeClr val="dk1"/>
                </a:solidFill>
                <a:sym typeface="Mulish"/>
              </a:rPr>
              <a:t>1 dice, 2 ten frames and 20 items per player</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first player throws the dice and places that number of items in their frame. </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Each player throws and places in turn.</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winner is the player who places 15 (or more) in their ten frame first.</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22</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67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7"/>
          <p:cNvSpPr txBox="1">
            <a:spLocks noGrp="1"/>
          </p:cNvSpPr>
          <p:nvPr>
            <p:ph type="title"/>
          </p:nvPr>
        </p:nvSpPr>
        <p:spPr>
          <a:xfrm>
            <a:off x="454343" y="331788"/>
            <a:ext cx="5915025" cy="993775"/>
          </a:xfrm>
          <a:prstGeom prst="rect">
            <a:avLst/>
          </a:prstGeom>
        </p:spPr>
        <p:txBody>
          <a:bodyPr spcFirstLastPara="1" wrap="square" lIns="68569" tIns="68569" rIns="68569" bIns="68569" anchor="t" anchorCtr="0">
            <a:noAutofit/>
          </a:bodyPr>
          <a:lstStyle/>
          <a:p>
            <a:r>
              <a:rPr lang="en" sz="2800" dirty="0">
                <a:sym typeface="Mulish"/>
              </a:rPr>
              <a:t>Pair Game: Tower Splits!</a:t>
            </a:r>
            <a:endParaRPr sz="4400" dirty="0">
              <a:sym typeface="Mulish"/>
            </a:endParaRPr>
          </a:p>
        </p:txBody>
      </p:sp>
      <p:sp>
        <p:nvSpPr>
          <p:cNvPr id="428" name="Google Shape;428;p77"/>
          <p:cNvSpPr txBox="1">
            <a:spLocks noGrp="1"/>
          </p:cNvSpPr>
          <p:nvPr>
            <p:ph idx="1"/>
          </p:nvPr>
        </p:nvSpPr>
        <p:spPr>
          <a:xfrm>
            <a:off x="471488" y="828675"/>
            <a:ext cx="5834063" cy="3937793"/>
          </a:xfrm>
          <a:prstGeom prst="rect">
            <a:avLst/>
          </a:prstGeom>
        </p:spPr>
        <p:txBody>
          <a:bodyPr spcFirstLastPara="1" wrap="square" lIns="68569" tIns="68569" rIns="68569" bIns="68569" anchor="t" anchorCtr="0">
            <a:noAutofit/>
          </a:bodyPr>
          <a:lstStyle/>
          <a:p>
            <a:pPr marL="0" indent="0">
              <a:lnSpc>
                <a:spcPct val="100000"/>
              </a:lnSpc>
              <a:spcBef>
                <a:spcPts val="0"/>
              </a:spcBef>
              <a:spcAft>
                <a:spcPts val="800"/>
              </a:spcAft>
              <a:buNone/>
            </a:pPr>
            <a:r>
              <a:rPr lang="en" sz="1700" b="1" dirty="0">
                <a:solidFill>
                  <a:schemeClr val="dk1"/>
                </a:solidFill>
                <a:sym typeface="Mulish"/>
              </a:rPr>
              <a:t>Needed: </a:t>
            </a:r>
            <a:r>
              <a:rPr lang="en" sz="1700" dirty="0">
                <a:solidFill>
                  <a:schemeClr val="dk1"/>
                </a:solidFill>
                <a:sym typeface="Mulish"/>
              </a:rPr>
              <a:t>20 cubes and tokens (could be counters, links, paperclips, etc.)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A makes a tower of 20 cubes.</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B closes their eyes and calls SPLIT!</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A splits the tower in 2 parts and hides one part behind their back.</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B looks at the part of the tower they can see and says how many cubes are hidden. If correct, Player B takes a token.</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Swap roles and keep playing until time is up.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The winner is the person with the most tokens when the time is up.</a:t>
            </a:r>
            <a:endParaRPr sz="1700" dirty="0">
              <a:solidFill>
                <a:schemeClr val="dk1"/>
              </a:solidFill>
              <a:sym typeface="Mulish"/>
            </a:endParaRPr>
          </a:p>
        </p:txBody>
      </p:sp>
      <p:sp>
        <p:nvSpPr>
          <p:cNvPr id="3" name="Slide Number Placeholder 2">
            <a:extLst>
              <a:ext uri="{FF2B5EF4-FFF2-40B4-BE49-F238E27FC236}">
                <a16:creationId xmlns:a16="http://schemas.microsoft.com/office/drawing/2014/main" id="{D4CB6825-965E-5426-4686-E919FDCFD9F8}"/>
              </a:ext>
            </a:extLst>
          </p:cNvPr>
          <p:cNvSpPr>
            <a:spLocks noGrp="1"/>
          </p:cNvSpPr>
          <p:nvPr>
            <p:ph type="sldNum" sz="quarter" idx="12"/>
          </p:nvPr>
        </p:nvSpPr>
        <p:spPr/>
        <p:txBody>
          <a:bodyPr/>
          <a:lstStyle/>
          <a:p>
            <a:fld id="{17E67D8A-34D6-474B-B6E0-2EEA3E55DD9F}" type="slidenum">
              <a:rPr lang="en-IE" smtClean="0"/>
              <a:t>23</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24</a:t>
            </a:fld>
            <a:endParaRPr lang="en-IE" dirty="0"/>
          </a:p>
        </p:txBody>
      </p:sp>
      <p:sp>
        <p:nvSpPr>
          <p:cNvPr id="2" name="Text Placeholder 10">
            <a:extLst>
              <a:ext uri="{FF2B5EF4-FFF2-40B4-BE49-F238E27FC236}">
                <a16:creationId xmlns:a16="http://schemas.microsoft.com/office/drawing/2014/main" id="{65753AA8-7C49-9F3A-BA6C-5B97AFAFF103}"/>
              </a:ext>
            </a:extLst>
          </p:cNvPr>
          <p:cNvSpPr txBox="1">
            <a:spLocks/>
          </p:cNvSpPr>
          <p:nvPr/>
        </p:nvSpPr>
        <p:spPr>
          <a:xfrm>
            <a:off x="560071" y="4218392"/>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Helicopter Rescue | </a:t>
            </a:r>
            <a:r>
              <a:rPr lang="en-US" sz="2000" dirty="0" err="1">
                <a:hlinkClick r:id="rId3"/>
              </a:rPr>
              <a:t>edco.i.e</a:t>
            </a:r>
            <a:r>
              <a:rPr lang="en-US" sz="2000" dirty="0">
                <a:hlinkClick r:id="rId3"/>
              </a:rPr>
              <a:t>./tprv</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55922C2C-AF70-2D83-EECA-ED3E0A37981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1660" y="986790"/>
            <a:ext cx="3169286" cy="3169286"/>
          </a:xfrm>
          <a:prstGeom prst="rect">
            <a:avLst/>
          </a:prstGeom>
        </p:spPr>
      </p:pic>
      <p:sp>
        <p:nvSpPr>
          <p:cNvPr id="6" name="Title 9">
            <a:extLst>
              <a:ext uri="{FF2B5EF4-FFF2-40B4-BE49-F238E27FC236}">
                <a16:creationId xmlns:a16="http://schemas.microsoft.com/office/drawing/2014/main" id="{EA54B687-7053-421E-1CA2-310F6E41A4E0}"/>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4116712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25</a:t>
            </a:fld>
            <a:endParaRPr lang="en-IE" dirty="0"/>
          </a:p>
        </p:txBody>
      </p:sp>
      <p:sp>
        <p:nvSpPr>
          <p:cNvPr id="2" name="Text Placeholder 10">
            <a:extLst>
              <a:ext uri="{FF2B5EF4-FFF2-40B4-BE49-F238E27FC236}">
                <a16:creationId xmlns:a16="http://schemas.microsoft.com/office/drawing/2014/main" id="{80F1F36C-CB8A-132F-CAF5-9AA41F94C0F1}"/>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Chopper Squad | </a:t>
            </a:r>
            <a:r>
              <a:rPr lang="en-US" sz="2000" dirty="0" err="1">
                <a:hlinkClick r:id="rId3"/>
              </a:rPr>
              <a:t>edco.i.e</a:t>
            </a:r>
            <a:r>
              <a:rPr lang="en-US" sz="2000" dirty="0">
                <a:hlinkClick r:id="rId3"/>
              </a:rPr>
              <a:t>./5x8a</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94F54BF6-CE98-81CA-E0F1-DF612F86152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2295" y="987425"/>
            <a:ext cx="3168650" cy="3168650"/>
          </a:xfrm>
          <a:prstGeom prst="rect">
            <a:avLst/>
          </a:prstGeom>
        </p:spPr>
      </p:pic>
      <p:sp>
        <p:nvSpPr>
          <p:cNvPr id="9" name="Title 9">
            <a:extLst>
              <a:ext uri="{FF2B5EF4-FFF2-40B4-BE49-F238E27FC236}">
                <a16:creationId xmlns:a16="http://schemas.microsoft.com/office/drawing/2014/main" id="{5073AEAF-D52B-67A9-3F64-2948433FC8DA}"/>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135374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26</a:t>
            </a:fld>
            <a:endParaRPr lang="en-IE" dirty="0"/>
          </a:p>
        </p:txBody>
      </p:sp>
      <p:sp>
        <p:nvSpPr>
          <p:cNvPr id="2" name="Text Placeholder 10">
            <a:extLst>
              <a:ext uri="{FF2B5EF4-FFF2-40B4-BE49-F238E27FC236}">
                <a16:creationId xmlns:a16="http://schemas.microsoft.com/office/drawing/2014/main" id="{A653B13A-9EFA-C409-1A55-890CF1E071B8}"/>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Blast Off | </a:t>
            </a:r>
            <a:r>
              <a:rPr lang="en-US" sz="2000" dirty="0" err="1">
                <a:hlinkClick r:id="rId3"/>
              </a:rPr>
              <a:t>edco.i.e</a:t>
            </a:r>
            <a:r>
              <a:rPr lang="en-US" sz="2000" dirty="0">
                <a:hlinkClick r:id="rId3"/>
              </a:rPr>
              <a:t>./x2xs</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BCBACFE9-DD6E-F30E-A320-F1E5D966330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2294" y="987424"/>
            <a:ext cx="3168651" cy="3168651"/>
          </a:xfrm>
          <a:prstGeom prst="rect">
            <a:avLst/>
          </a:prstGeom>
        </p:spPr>
      </p:pic>
      <p:sp>
        <p:nvSpPr>
          <p:cNvPr id="9" name="Title 9">
            <a:extLst>
              <a:ext uri="{FF2B5EF4-FFF2-40B4-BE49-F238E27FC236}">
                <a16:creationId xmlns:a16="http://schemas.microsoft.com/office/drawing/2014/main" id="{3B649F82-9872-FAFB-DD49-0A8902220DAB}"/>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84354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27</a:t>
            </a:fld>
            <a:endParaRPr lang="en-IE" dirty="0"/>
          </a:p>
        </p:txBody>
      </p:sp>
      <p:sp>
        <p:nvSpPr>
          <p:cNvPr id="2" name="Text Placeholder 10">
            <a:extLst>
              <a:ext uri="{FF2B5EF4-FFF2-40B4-BE49-F238E27FC236}">
                <a16:creationId xmlns:a16="http://schemas.microsoft.com/office/drawing/2014/main" id="{D2A83722-60F7-5BD7-97EC-1ED8A18FBE28}"/>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Caterpillar Ordering | </a:t>
            </a:r>
            <a:r>
              <a:rPr lang="en-US" sz="2000" dirty="0" err="1">
                <a:hlinkClick r:id="rId3"/>
              </a:rPr>
              <a:t>edco.i.e</a:t>
            </a:r>
            <a:r>
              <a:rPr lang="en-US" sz="2000" dirty="0">
                <a:hlinkClick r:id="rId3"/>
              </a:rPr>
              <a:t>./wknc</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168DCD96-744C-CCC7-90C7-731897903B0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48483" y="998853"/>
            <a:ext cx="3157221" cy="3157221"/>
          </a:xfrm>
          <a:prstGeom prst="rect">
            <a:avLst/>
          </a:prstGeom>
        </p:spPr>
      </p:pic>
      <p:sp>
        <p:nvSpPr>
          <p:cNvPr id="9" name="Title 9">
            <a:extLst>
              <a:ext uri="{FF2B5EF4-FFF2-40B4-BE49-F238E27FC236}">
                <a16:creationId xmlns:a16="http://schemas.microsoft.com/office/drawing/2014/main" id="{6F1918E2-C7D7-C92C-C28C-E7891D94515D}"/>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151808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28</a:t>
            </a:fld>
            <a:endParaRPr lang="en-IE" dirty="0"/>
          </a:p>
        </p:txBody>
      </p:sp>
      <p:sp>
        <p:nvSpPr>
          <p:cNvPr id="2" name="Text Placeholder 10">
            <a:extLst>
              <a:ext uri="{FF2B5EF4-FFF2-40B4-BE49-F238E27FC236}">
                <a16:creationId xmlns:a16="http://schemas.microsoft.com/office/drawing/2014/main" id="{438F3E5B-974F-641D-9797-E60BFE2A92B2}"/>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1950" dirty="0"/>
              <a:t>Placing Numbers on a Number Line | </a:t>
            </a:r>
            <a:r>
              <a:rPr lang="en-US" sz="1950" dirty="0" err="1">
                <a:hlinkClick r:id="rId3"/>
              </a:rPr>
              <a:t>edco.i.e</a:t>
            </a:r>
            <a:r>
              <a:rPr lang="en-US" sz="1950" dirty="0">
                <a:hlinkClick r:id="rId3"/>
              </a:rPr>
              <a:t>./3jj4</a:t>
            </a:r>
            <a:endParaRPr lang="en-US" sz="1950" dirty="0"/>
          </a:p>
        </p:txBody>
      </p:sp>
      <p:pic>
        <p:nvPicPr>
          <p:cNvPr id="6" name="Picture 5" descr="A qr code with a white background&#10;&#10;Description automatically generated">
            <a:extLst>
              <a:ext uri="{FF2B5EF4-FFF2-40B4-BE49-F238E27FC236}">
                <a16:creationId xmlns:a16="http://schemas.microsoft.com/office/drawing/2014/main" id="{B0087B6C-7AAC-3489-076D-09A980DA2BB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2295" y="995045"/>
            <a:ext cx="3161666" cy="3161666"/>
          </a:xfrm>
          <a:prstGeom prst="rect">
            <a:avLst/>
          </a:prstGeom>
        </p:spPr>
      </p:pic>
      <p:sp>
        <p:nvSpPr>
          <p:cNvPr id="8" name="Title 9">
            <a:extLst>
              <a:ext uri="{FF2B5EF4-FFF2-40B4-BE49-F238E27FC236}">
                <a16:creationId xmlns:a16="http://schemas.microsoft.com/office/drawing/2014/main" id="{CB0281FD-1D6B-31E3-AE3F-D1B4559FD7A7}"/>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1436395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29</a:t>
            </a:fld>
            <a:endParaRPr lang="en-IE" dirty="0"/>
          </a:p>
        </p:txBody>
      </p:sp>
      <p:sp>
        <p:nvSpPr>
          <p:cNvPr id="3" name="Text Placeholder 10">
            <a:extLst>
              <a:ext uri="{FF2B5EF4-FFF2-40B4-BE49-F238E27FC236}">
                <a16:creationId xmlns:a16="http://schemas.microsoft.com/office/drawing/2014/main" id="{D2E57BF3-CBE8-351C-6CE3-3E70644E32C5}"/>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Coconut Ordering | </a:t>
            </a:r>
            <a:r>
              <a:rPr lang="en-US" sz="2000" dirty="0" err="1">
                <a:hlinkClick r:id="rId3"/>
              </a:rPr>
              <a:t>edco.i.e</a:t>
            </a:r>
            <a:r>
              <a:rPr lang="en-US" sz="2000" dirty="0">
                <a:hlinkClick r:id="rId3"/>
              </a:rPr>
              <a:t>./54fq</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0A63E2DD-130F-DC24-0724-9E70F7212E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44675" y="987425"/>
            <a:ext cx="3168650" cy="3168650"/>
          </a:xfrm>
          <a:prstGeom prst="rect">
            <a:avLst/>
          </a:prstGeom>
        </p:spPr>
      </p:pic>
      <p:sp>
        <p:nvSpPr>
          <p:cNvPr id="9" name="Title 9">
            <a:extLst>
              <a:ext uri="{FF2B5EF4-FFF2-40B4-BE49-F238E27FC236}">
                <a16:creationId xmlns:a16="http://schemas.microsoft.com/office/drawing/2014/main" id="{E8D6A617-B9A2-E898-19CB-C8914CC6D5EB}"/>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407574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452438" y="327979"/>
            <a:ext cx="5915025" cy="525780"/>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Introduction</a:t>
            </a:r>
            <a:endParaRPr sz="1400" dirty="0">
              <a:latin typeface="Tahoma" panose="020B0604030504040204" pitchFamily="34" charset="0"/>
              <a:sym typeface="Mulish"/>
            </a:endParaRPr>
          </a:p>
        </p:txBody>
      </p:sp>
      <p:sp>
        <p:nvSpPr>
          <p:cNvPr id="124" name="Google Shape;124;p28"/>
          <p:cNvSpPr txBox="1">
            <a:spLocks noGrp="1"/>
          </p:cNvSpPr>
          <p:nvPr>
            <p:ph idx="1"/>
          </p:nvPr>
        </p:nvSpPr>
        <p:spPr>
          <a:xfrm>
            <a:off x="471487" y="918686"/>
            <a:ext cx="3178493" cy="3561239"/>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This is the first of three presentations prepared to support teachers with the transition to the PMC. It covers Numbers to 20.</a:t>
            </a:r>
          </a:p>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Activity sheets are also available on Edco Learning to support this category.</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Use these slides as they are or edit them to suit the needs of your class.</a:t>
            </a:r>
          </a:p>
        </p:txBody>
      </p:sp>
      <p:sp>
        <p:nvSpPr>
          <p:cNvPr id="4" name="Slide Number Placeholder 3">
            <a:extLst>
              <a:ext uri="{FF2B5EF4-FFF2-40B4-BE49-F238E27FC236}">
                <a16:creationId xmlns:a16="http://schemas.microsoft.com/office/drawing/2014/main" id="{3CF23E2B-751C-EB15-3A99-FCAB2D9407EE}"/>
              </a:ext>
            </a:extLst>
          </p:cNvPr>
          <p:cNvSpPr>
            <a:spLocks noGrp="1"/>
          </p:cNvSpPr>
          <p:nvPr>
            <p:ph type="sldNum" sz="quarter" idx="12"/>
          </p:nvPr>
        </p:nvSpPr>
        <p:spPr/>
        <p:txBody>
          <a:bodyPr/>
          <a:lstStyle/>
          <a:p>
            <a:fld id="{17E67D8A-34D6-474B-B6E0-2EEA3E55DD9F}" type="slidenum">
              <a:rPr lang="en-IE" smtClean="0"/>
              <a:t>3</a:t>
            </a:fld>
            <a:endParaRPr lang="en-IE" dirty="0"/>
          </a:p>
        </p:txBody>
      </p:sp>
      <p:pic>
        <p:nvPicPr>
          <p:cNvPr id="5" name="Picture 4">
            <a:extLst>
              <a:ext uri="{FF2B5EF4-FFF2-40B4-BE49-F238E27FC236}">
                <a16:creationId xmlns:a16="http://schemas.microsoft.com/office/drawing/2014/main" id="{2B3991DE-F1A9-CB5F-1317-98A2DB8E720B}"/>
              </a:ext>
            </a:extLst>
          </p:cNvPr>
          <p:cNvPicPr>
            <a:picLocks noChangeAspect="1"/>
          </p:cNvPicPr>
          <p:nvPr/>
        </p:nvPicPr>
        <p:blipFill>
          <a:blip r:embed="rId3"/>
          <a:srcRect/>
          <a:stretch/>
        </p:blipFill>
        <p:spPr>
          <a:xfrm>
            <a:off x="3767138" y="700088"/>
            <a:ext cx="1295127"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3CF785B-6C81-1CB3-4BBB-ED1669BD3954}"/>
              </a:ext>
            </a:extLst>
          </p:cNvPr>
          <p:cNvPicPr>
            <a:picLocks noChangeAspect="1"/>
          </p:cNvPicPr>
          <p:nvPr/>
        </p:nvPicPr>
        <p:blipFill>
          <a:blip r:embed="rId4"/>
          <a:srcRect/>
          <a:stretch/>
        </p:blipFill>
        <p:spPr>
          <a:xfrm>
            <a:off x="5228543" y="700087"/>
            <a:ext cx="1295127"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6D2CAD4-0D0C-A80D-7F9D-14E1DBBBDB62}"/>
              </a:ext>
            </a:extLst>
          </p:cNvPr>
          <p:cNvPicPr>
            <a:picLocks noChangeAspect="1"/>
          </p:cNvPicPr>
          <p:nvPr/>
        </p:nvPicPr>
        <p:blipFill>
          <a:blip r:embed="rId5"/>
          <a:srcRect/>
          <a:stretch/>
        </p:blipFill>
        <p:spPr>
          <a:xfrm>
            <a:off x="3767139" y="2684936"/>
            <a:ext cx="1295126" cy="1831500"/>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B63F117-D244-12C5-9A9E-94F81BF811BE}"/>
              </a:ext>
            </a:extLst>
          </p:cNvPr>
          <p:cNvPicPr>
            <a:picLocks noChangeAspect="1"/>
          </p:cNvPicPr>
          <p:nvPr/>
        </p:nvPicPr>
        <p:blipFill>
          <a:blip r:embed="rId6"/>
          <a:srcRect/>
          <a:stretch/>
        </p:blipFill>
        <p:spPr>
          <a:xfrm>
            <a:off x="5228543" y="2684934"/>
            <a:ext cx="1295127" cy="183150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6" name="Content Placeholder 5" descr="A close up of a coin&#10;&#10;Description automatically generated">
            <a:extLst>
              <a:ext uri="{FF2B5EF4-FFF2-40B4-BE49-F238E27FC236}">
                <a16:creationId xmlns:a16="http://schemas.microsoft.com/office/drawing/2014/main" id="{566D54F2-4088-BBC6-F5CB-1C44ACFC4B70}"/>
              </a:ext>
            </a:extLst>
          </p:cNvPr>
          <p:cNvPicPr>
            <a:picLocks noGrp="1" noChangeAspect="1"/>
          </p:cNvPicPr>
          <p:nvPr>
            <p:ph idx="1"/>
          </p:nvPr>
        </p:nvPicPr>
        <p:blipFill>
          <a:blip r:embed="rId3"/>
          <a:stretch>
            <a:fillRect/>
          </a:stretch>
        </p:blipFill>
        <p:spPr>
          <a:xfrm>
            <a:off x="3511372" y="1775534"/>
            <a:ext cx="2969716" cy="2821230"/>
          </a:xfrm>
        </p:spPr>
      </p:pic>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6164581"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Jay has a 20c coin. He swaps the 20c with his mam, who gives him 20c in other coins.</a:t>
            </a:r>
          </a:p>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What might she have given him?</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30</a:t>
            </a:fld>
            <a:endParaRPr lang="en-IE" dirty="0"/>
          </a:p>
        </p:txBody>
      </p:sp>
    </p:spTree>
    <p:extLst>
      <p:ext uri="{BB962C8B-B14F-4D97-AF65-F5344CB8AC3E}">
        <p14:creationId xmlns:p14="http://schemas.microsoft.com/office/powerpoint/2010/main" val="18629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5935980"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buFont typeface="Arial" panose="020B0604020202020204" pitchFamily="34" charset="0"/>
              <a:buChar char="•"/>
            </a:pPr>
            <a:r>
              <a:rPr lang="en-US" sz="1800" dirty="0">
                <a:solidFill>
                  <a:schemeClr val="dk1"/>
                </a:solidFill>
                <a:latin typeface="Mulish"/>
                <a:ea typeface="Mulish"/>
                <a:cs typeface="Mulish"/>
                <a:sym typeface="Mulish"/>
              </a:rPr>
              <a:t>Lexi has a €20 note. She swaps the €20 note with her dad. He gives her other paper money. What did he give her?</a:t>
            </a:r>
          </a:p>
          <a:p>
            <a:pPr marL="266700" lvl="0" indent="-266700">
              <a:lnSpc>
                <a:spcPct val="100000"/>
              </a:lnSpc>
              <a:spcBef>
                <a:spcPts val="1200"/>
              </a:spcBef>
              <a:buFont typeface="Arial" panose="020B0604020202020204" pitchFamily="34" charset="0"/>
              <a:buChar char="•"/>
            </a:pPr>
            <a:r>
              <a:rPr lang="en-US" sz="1800" dirty="0">
                <a:solidFill>
                  <a:schemeClr val="dk1"/>
                </a:solidFill>
                <a:latin typeface="Mulish"/>
                <a:ea typeface="Mulish"/>
                <a:cs typeface="Mulish"/>
                <a:sym typeface="Mulish"/>
              </a:rPr>
              <a:t>Lexi then swaps her €20 with her mam. Her mam gives her €20 all in coins. What might Mam have given Lexi?</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31</a:t>
            </a:fld>
            <a:endParaRPr lang="en-IE" dirty="0"/>
          </a:p>
        </p:txBody>
      </p:sp>
      <p:pic>
        <p:nvPicPr>
          <p:cNvPr id="5" name="Content Placeholder 4" descr="A close-up of a currency&#10;&#10;Description automatically generated">
            <a:extLst>
              <a:ext uri="{FF2B5EF4-FFF2-40B4-BE49-F238E27FC236}">
                <a16:creationId xmlns:a16="http://schemas.microsoft.com/office/drawing/2014/main" id="{0A679DF9-3D5E-94E5-0CE6-57A8256657BD}"/>
              </a:ext>
            </a:extLst>
          </p:cNvPr>
          <p:cNvPicPr>
            <a:picLocks noGrp="1" noChangeAspect="1"/>
          </p:cNvPicPr>
          <p:nvPr>
            <p:ph idx="1"/>
          </p:nvPr>
        </p:nvPicPr>
        <p:blipFill>
          <a:blip r:embed="rId3"/>
          <a:stretch>
            <a:fillRect/>
          </a:stretch>
        </p:blipFill>
        <p:spPr>
          <a:xfrm>
            <a:off x="2627790" y="2837030"/>
            <a:ext cx="3407422" cy="1815169"/>
          </a:xfrm>
        </p:spPr>
      </p:pic>
    </p:spTree>
    <p:extLst>
      <p:ext uri="{BB962C8B-B14F-4D97-AF65-F5344CB8AC3E}">
        <p14:creationId xmlns:p14="http://schemas.microsoft.com/office/powerpoint/2010/main" val="12219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31470"/>
            <a:ext cx="3733800" cy="1200150"/>
          </a:xfrm>
          <a:prstGeom prst="rect">
            <a:avLst/>
          </a:prstGeom>
        </p:spPr>
        <p:txBody>
          <a:bodyPr spcFirstLastPara="1" wrap="square" lIns="68569" tIns="68569" rIns="68569" bIns="68569" anchor="t" anchorCtr="0">
            <a:noAutofit/>
          </a:bodyPr>
          <a:lstStyle/>
          <a:p>
            <a:r>
              <a:rPr lang="en-IE" sz="2800" dirty="0">
                <a:sym typeface="Mulish"/>
              </a:rPr>
              <a:t>Image Credits</a:t>
            </a:r>
            <a:endParaRPr sz="4400" dirty="0">
              <a:sym typeface="Mulish"/>
            </a:endParaRPr>
          </a:p>
        </p:txBody>
      </p:sp>
      <p:sp>
        <p:nvSpPr>
          <p:cNvPr id="289" name="Google Shape;289;p54"/>
          <p:cNvSpPr txBox="1">
            <a:spLocks noGrp="1"/>
          </p:cNvSpPr>
          <p:nvPr>
            <p:ph type="body" sz="half" idx="2"/>
          </p:nvPr>
        </p:nvSpPr>
        <p:spPr>
          <a:xfrm>
            <a:off x="474345" y="862964"/>
            <a:ext cx="5935980"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spcAft>
                <a:spcPts val="1000"/>
              </a:spcAft>
              <a:buFont typeface="Arial" panose="020B0604020202020204" pitchFamily="34" charset="0"/>
              <a:buChar char="•"/>
            </a:pPr>
            <a:r>
              <a:rPr lang="en-US" sz="2000" dirty="0">
                <a:solidFill>
                  <a:schemeClr val="dk1"/>
                </a:solidFill>
                <a:latin typeface="Mulish"/>
                <a:ea typeface="Mulish"/>
                <a:cs typeface="Mulish"/>
                <a:sym typeface="Mulish"/>
              </a:rPr>
              <a:t>Shutterstock</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32</a:t>
            </a:fld>
            <a:endParaRPr lang="en-IE" dirty="0"/>
          </a:p>
        </p:txBody>
      </p:sp>
    </p:spTree>
    <p:extLst>
      <p:ext uri="{BB962C8B-B14F-4D97-AF65-F5344CB8AC3E}">
        <p14:creationId xmlns:p14="http://schemas.microsoft.com/office/powerpoint/2010/main" val="977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2438" y="329883"/>
            <a:ext cx="5915025" cy="9937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sp>
        <p:nvSpPr>
          <p:cNvPr id="131" name="Google Shape;131;p29"/>
          <p:cNvSpPr txBox="1">
            <a:spLocks noGrp="1"/>
          </p:cNvSpPr>
          <p:nvPr>
            <p:ph idx="1"/>
          </p:nvPr>
        </p:nvSpPr>
        <p:spPr>
          <a:xfrm>
            <a:off x="474343" y="928370"/>
            <a:ext cx="5862639" cy="3754438"/>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These resources have been selected to offer children a gentle introduction to numbers up to 20, which they may not have encountered formally in their current Senior Infants maths book. The resources will make them more prepared for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a:t>
            </a:r>
          </a:p>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That being said, it is not essential that teachers use these materials prior to starting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 The content of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for First Class has been carefully considered to provide cohesive and structured learning experiences for the children, that are also playful and engaging. When in First Class, the numbers up to 20 will be constantly revised and consolidated alongside new learning. </a:t>
            </a:r>
          </a:p>
        </p:txBody>
      </p:sp>
      <p:sp>
        <p:nvSpPr>
          <p:cNvPr id="3" name="Slide Number Placeholder 2">
            <a:extLst>
              <a:ext uri="{FF2B5EF4-FFF2-40B4-BE49-F238E27FC236}">
                <a16:creationId xmlns:a16="http://schemas.microsoft.com/office/drawing/2014/main" id="{80DBBDA7-DF14-BB95-05AB-B1FE1F495325}"/>
              </a:ext>
            </a:extLst>
          </p:cNvPr>
          <p:cNvSpPr>
            <a:spLocks noGrp="1"/>
          </p:cNvSpPr>
          <p:nvPr>
            <p:ph type="sldNum" sz="quarter" idx="12"/>
          </p:nvPr>
        </p:nvSpPr>
        <p:spPr/>
        <p:txBody>
          <a:bodyPr/>
          <a:lstStyle/>
          <a:p>
            <a:fld id="{17E67D8A-34D6-474B-B6E0-2EEA3E55DD9F}" type="slidenum">
              <a:rPr lang="en-IE" smtClean="0"/>
              <a:t>4</a:t>
            </a:fld>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9"/>
          <p:cNvSpPr txBox="1">
            <a:spLocks noGrp="1"/>
          </p:cNvSpPr>
          <p:nvPr>
            <p:ph idx="1"/>
          </p:nvPr>
        </p:nvSpPr>
        <p:spPr>
          <a:xfrm>
            <a:off x="475299" y="918452"/>
            <a:ext cx="5635942" cy="4325937"/>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The low-threshold, high-ceiling approach that typifies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is designed to support children and enable them to comfortably work with numbers outside the traditional number limits.</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Ultimately, at the end of the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First Class programme, we are confident that     the children will be much more capable and    confident mathematicians! </a:t>
            </a:r>
          </a:p>
        </p:txBody>
      </p:sp>
      <p:sp>
        <p:nvSpPr>
          <p:cNvPr id="3" name="Slide Number Placeholder 2">
            <a:extLst>
              <a:ext uri="{FF2B5EF4-FFF2-40B4-BE49-F238E27FC236}">
                <a16:creationId xmlns:a16="http://schemas.microsoft.com/office/drawing/2014/main" id="{831E7843-549A-BBD7-5450-1B542A1709F4}"/>
              </a:ext>
            </a:extLst>
          </p:cNvPr>
          <p:cNvSpPr>
            <a:spLocks noGrp="1"/>
          </p:cNvSpPr>
          <p:nvPr>
            <p:ph type="sldNum" sz="quarter" idx="12"/>
          </p:nvPr>
        </p:nvSpPr>
        <p:spPr/>
        <p:txBody>
          <a:bodyPr/>
          <a:lstStyle/>
          <a:p>
            <a:fld id="{17E67D8A-34D6-474B-B6E0-2EEA3E55DD9F}" type="slidenum">
              <a:rPr lang="en-IE" smtClean="0"/>
              <a:t>5</a:t>
            </a:fld>
            <a:endParaRPr lang="en-IE" dirty="0"/>
          </a:p>
        </p:txBody>
      </p:sp>
      <p:sp>
        <p:nvSpPr>
          <p:cNvPr id="5" name="Google Shape;130;p29">
            <a:extLst>
              <a:ext uri="{FF2B5EF4-FFF2-40B4-BE49-F238E27FC236}">
                <a16:creationId xmlns:a16="http://schemas.microsoft.com/office/drawing/2014/main" id="{FAF9AA3E-7FDF-F4A7-C964-B0E5AC4F449D}"/>
              </a:ext>
            </a:extLst>
          </p:cNvPr>
          <p:cNvSpPr txBox="1">
            <a:spLocks noGrp="1"/>
          </p:cNvSpPr>
          <p:nvPr>
            <p:ph type="title"/>
          </p:nvPr>
        </p:nvSpPr>
        <p:spPr>
          <a:xfrm>
            <a:off x="452438" y="329884"/>
            <a:ext cx="5915025" cy="462914"/>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pic>
        <p:nvPicPr>
          <p:cNvPr id="2" name="Picture Placeholder 6">
            <a:extLst>
              <a:ext uri="{FF2B5EF4-FFF2-40B4-BE49-F238E27FC236}">
                <a16:creationId xmlns:a16="http://schemas.microsoft.com/office/drawing/2014/main" id="{63595DE9-5559-6708-B8F8-638952FC8054}"/>
              </a:ext>
            </a:extLst>
          </p:cNvPr>
          <p:cNvPicPr>
            <a:picLocks noChangeAspect="1"/>
          </p:cNvPicPr>
          <p:nvPr/>
        </p:nvPicPr>
        <p:blipFill rotWithShape="1">
          <a:blip r:embed="rId3"/>
          <a:srcRect l="21051" r="22734"/>
          <a:stretch/>
        </p:blipFill>
        <p:spPr>
          <a:xfrm>
            <a:off x="4787796" y="3169839"/>
            <a:ext cx="1579667" cy="15806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3987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 sz="3000" dirty="0">
                <a:solidFill>
                  <a:schemeClr val="tx1"/>
                </a:solidFill>
                <a:latin typeface="Tahoma" panose="020B0604030504040204" pitchFamily="34" charset="0"/>
              </a:rPr>
              <a:t>Counting &amp; Numeration</a:t>
            </a:r>
            <a:endParaRPr sz="3000" dirty="0">
              <a:solidFill>
                <a:schemeClr val="tx1"/>
              </a:solidFill>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7</a:t>
            </a:fld>
            <a:endParaRPr lang="en-IE" dirty="0"/>
          </a:p>
        </p:txBody>
      </p:sp>
      <p:pic>
        <p:nvPicPr>
          <p:cNvPr id="3" name="Picture 2" descr="A qr code with a white background&#10;&#10;Description automatically generated">
            <a:extLst>
              <a:ext uri="{FF2B5EF4-FFF2-40B4-BE49-F238E27FC236}">
                <a16:creationId xmlns:a16="http://schemas.microsoft.com/office/drawing/2014/main" id="{A58F9385-4F54-AA66-C322-F771177950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9756" y="995046"/>
            <a:ext cx="3161029" cy="3161029"/>
          </a:xfrm>
          <a:prstGeom prst="rect">
            <a:avLst/>
          </a:prstGeom>
        </p:spPr>
      </p:pic>
      <p:sp>
        <p:nvSpPr>
          <p:cNvPr id="8" name="Text Placeholder 10">
            <a:extLst>
              <a:ext uri="{FF2B5EF4-FFF2-40B4-BE49-F238E27FC236}">
                <a16:creationId xmlns:a16="http://schemas.microsoft.com/office/drawing/2014/main" id="{EF008872-2F5B-5EF2-2A99-228AAFCF9BC2}"/>
              </a:ext>
            </a:extLst>
          </p:cNvPr>
          <p:cNvSpPr txBox="1">
            <a:spLocks/>
          </p:cNvSpPr>
          <p:nvPr/>
        </p:nvSpPr>
        <p:spPr>
          <a:xfrm>
            <a:off x="495934" y="4187911"/>
            <a:ext cx="5866766" cy="398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00"/>
              </a:spcAft>
              <a:buClrTx/>
              <a:buNone/>
            </a:pPr>
            <a:r>
              <a:rPr lang="en-US" sz="2000" dirty="0"/>
              <a:t>Today's Number Up to 20 | </a:t>
            </a:r>
            <a:r>
              <a:rPr lang="en-US" sz="2000" dirty="0" err="1">
                <a:hlinkClick r:id="rId5"/>
              </a:rPr>
              <a:t>edco.i.e</a:t>
            </a:r>
            <a:r>
              <a:rPr lang="en-US" sz="2000" dirty="0">
                <a:hlinkClick r:id="rId5"/>
              </a:rPr>
              <a:t>./px4d</a:t>
            </a:r>
            <a:endParaRPr lang="en-US" sz="2000" dirty="0"/>
          </a:p>
        </p:txBody>
      </p:sp>
      <p:sp>
        <p:nvSpPr>
          <p:cNvPr id="2" name="Title 9">
            <a:extLst>
              <a:ext uri="{FF2B5EF4-FFF2-40B4-BE49-F238E27FC236}">
                <a16:creationId xmlns:a16="http://schemas.microsoft.com/office/drawing/2014/main" id="{35E8F8F0-F29A-BA5A-8FB9-3844C456B6B6}"/>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212801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Count forwards</a:t>
            </a:r>
          </a:p>
          <a:p>
            <a:pPr marL="266700" indent="-266700">
              <a:lnSpc>
                <a:spcPct val="100000"/>
              </a:lnSpc>
              <a:spcBef>
                <a:spcPts val="0"/>
              </a:spcBef>
              <a:spcAft>
                <a:spcPts val="1100"/>
              </a:spcAft>
            </a:pPr>
            <a:r>
              <a:rPr lang="en-US" sz="2200" dirty="0">
                <a:sym typeface="Mulish"/>
              </a:rPr>
              <a:t>Count backwards</a:t>
            </a:r>
          </a:p>
          <a:p>
            <a:pPr marL="266700" indent="-266700">
              <a:lnSpc>
                <a:spcPct val="100000"/>
              </a:lnSpc>
              <a:spcBef>
                <a:spcPts val="0"/>
              </a:spcBef>
              <a:spcAft>
                <a:spcPts val="1100"/>
              </a:spcAft>
            </a:pPr>
            <a:r>
              <a:rPr lang="en-US" sz="2200" dirty="0">
                <a:solidFill>
                  <a:schemeClr val="dk1"/>
                </a:solidFill>
                <a:sym typeface="Mulish"/>
              </a:rPr>
              <a:t>Count forwards and clap hands</a:t>
            </a:r>
          </a:p>
          <a:p>
            <a:pPr marL="266700" indent="-266700">
              <a:lnSpc>
                <a:spcPct val="100000"/>
              </a:lnSpc>
              <a:spcBef>
                <a:spcPts val="0"/>
              </a:spcBef>
              <a:spcAft>
                <a:spcPts val="1100"/>
              </a:spcAft>
            </a:pPr>
            <a:r>
              <a:rPr lang="en-US" sz="2200" dirty="0">
                <a:solidFill>
                  <a:schemeClr val="dk1"/>
                </a:solidFill>
                <a:sym typeface="Mulish"/>
              </a:rPr>
              <a:t>Count backwards and stamp feet</a:t>
            </a:r>
            <a:endParaRPr lang="en-US" sz="2200" dirty="0"/>
          </a:p>
        </p:txBody>
      </p:sp>
      <p:sp>
        <p:nvSpPr>
          <p:cNvPr id="4" name="Google Shape;130;p29">
            <a:extLst>
              <a:ext uri="{FF2B5EF4-FFF2-40B4-BE49-F238E27FC236}">
                <a16:creationId xmlns:a16="http://schemas.microsoft.com/office/drawing/2014/main" id="{A00C0ED2-B145-2E6E-EAE1-6594ACB8F7F5}"/>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8</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589298556"/>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50769"/>
            <a:ext cx="5915025" cy="2232183"/>
          </a:xfrm>
        </p:spPr>
        <p:txBody>
          <a:bodyPr>
            <a:noAutofit/>
          </a:bodyPr>
          <a:lstStyle/>
          <a:p>
            <a:pPr marL="266700" indent="-266700">
              <a:lnSpc>
                <a:spcPct val="100000"/>
              </a:lnSpc>
              <a:spcBef>
                <a:spcPts val="0"/>
              </a:spcBef>
              <a:spcAft>
                <a:spcPts val="1000"/>
              </a:spcAft>
            </a:pPr>
            <a:r>
              <a:rPr lang="en-US" sz="2000" dirty="0">
                <a:sym typeface="Mulish"/>
              </a:rPr>
              <a:t>Count forwards to 20</a:t>
            </a:r>
          </a:p>
          <a:p>
            <a:pPr marL="266700" indent="-266700">
              <a:lnSpc>
                <a:spcPct val="100000"/>
              </a:lnSpc>
              <a:spcBef>
                <a:spcPts val="0"/>
              </a:spcBef>
              <a:spcAft>
                <a:spcPts val="1000"/>
              </a:spcAft>
            </a:pPr>
            <a:r>
              <a:rPr lang="en-US" sz="2000" dirty="0">
                <a:sym typeface="Mulish"/>
              </a:rPr>
              <a:t>Count backwards from 20</a:t>
            </a:r>
          </a:p>
          <a:p>
            <a:pPr marL="266700" indent="-266700">
              <a:lnSpc>
                <a:spcPct val="100000"/>
              </a:lnSpc>
              <a:spcBef>
                <a:spcPts val="0"/>
              </a:spcBef>
              <a:spcAft>
                <a:spcPts val="1000"/>
              </a:spcAft>
            </a:pPr>
            <a:r>
              <a:rPr lang="en-US" sz="2000" dirty="0">
                <a:sym typeface="Mulish"/>
              </a:rPr>
              <a:t>Clap hands 20 times</a:t>
            </a:r>
          </a:p>
          <a:p>
            <a:pPr marL="266700" indent="-266700">
              <a:lnSpc>
                <a:spcPct val="100000"/>
              </a:lnSpc>
              <a:spcBef>
                <a:spcPts val="0"/>
              </a:spcBef>
              <a:spcAft>
                <a:spcPts val="1000"/>
              </a:spcAft>
            </a:pPr>
            <a:r>
              <a:rPr lang="en-US" sz="2000" dirty="0">
                <a:sym typeface="Mulish"/>
              </a:rPr>
              <a:t>Stamp feet 20 times</a:t>
            </a:r>
          </a:p>
          <a:p>
            <a:pPr marL="266700" indent="-266700">
              <a:lnSpc>
                <a:spcPct val="100000"/>
              </a:lnSpc>
              <a:spcBef>
                <a:spcPts val="0"/>
              </a:spcBef>
              <a:spcAft>
                <a:spcPts val="1000"/>
              </a:spcAft>
            </a:pPr>
            <a:r>
              <a:rPr lang="en-US" sz="2000" dirty="0">
                <a:sym typeface="Mulish"/>
              </a:rPr>
              <a:t>Slap knees 20 times</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9</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450386547"/>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4A3B746A-C60D-A558-CFE2-DADFC23AEB78}"/>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2332737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1246</TotalTime>
  <Words>1471</Words>
  <Application>Microsoft Office PowerPoint</Application>
  <PresentationFormat>Custom</PresentationFormat>
  <Paragraphs>244</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Comfortaa</vt:lpstr>
      <vt:lpstr>Proxima Nova</vt:lpstr>
      <vt:lpstr>Mulish</vt:lpstr>
      <vt:lpstr>Tahoma</vt:lpstr>
      <vt:lpstr>Arial</vt:lpstr>
      <vt:lpstr>Comic Sans MS</vt:lpstr>
      <vt:lpstr>Custom Design</vt:lpstr>
      <vt:lpstr>PowerPoint Presentation</vt:lpstr>
      <vt:lpstr>Contents</vt:lpstr>
      <vt:lpstr>Introduction</vt:lpstr>
      <vt:lpstr>Rationale</vt:lpstr>
      <vt:lpstr>Rationale</vt:lpstr>
      <vt:lpstr>Counting &amp; Numeration</vt:lpstr>
      <vt:lpstr>PowerPoint Presentation</vt:lpstr>
      <vt:lpstr>Counting &amp; Numeration</vt:lpstr>
      <vt:lpstr>Counting &amp; Numeration</vt:lpstr>
      <vt:lpstr>Counting &amp; Numeration</vt:lpstr>
      <vt:lpstr>Counting &amp; Numeration</vt:lpstr>
      <vt:lpstr>Sound of a Number</vt:lpstr>
      <vt:lpstr>Use counters and 2 ten frames</vt:lpstr>
      <vt:lpstr>Sound of a Number</vt:lpstr>
      <vt:lpstr>Picture Books &amp; Read Alouds</vt:lpstr>
      <vt:lpstr>Picture Books &amp; Read Alouds via Internet Archive </vt:lpstr>
      <vt:lpstr>Picture Books &amp; Read Alouds</vt:lpstr>
      <vt:lpstr>Picture Books &amp; Read Alouds</vt:lpstr>
      <vt:lpstr>Picture Books &amp; Read Alouds</vt:lpstr>
      <vt:lpstr>Picture Books &amp; Read Alouds</vt:lpstr>
      <vt:lpstr>Games and Cognitively Challenging Tasks</vt:lpstr>
      <vt:lpstr>Frame Fillers!</vt:lpstr>
      <vt:lpstr>Pair Game: Tower Splits!</vt:lpstr>
      <vt:lpstr>PowerPoint Presentation</vt:lpstr>
      <vt:lpstr>PowerPoint Presentation</vt:lpstr>
      <vt:lpstr>PowerPoint Presentation</vt:lpstr>
      <vt:lpstr>PowerPoint Presentation</vt:lpstr>
      <vt:lpstr>PowerPoint Presentation</vt:lpstr>
      <vt:lpstr>PowerPoint Presentation</vt:lpstr>
      <vt:lpstr>Money Swap</vt:lpstr>
      <vt:lpstr>Money Swap</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6 &amp; 7 Teaching Slides, Ideas and Links</dc:title>
  <dc:creator>Neil McNamee</dc:creator>
  <cp:lastModifiedBy>Neil McNamee</cp:lastModifiedBy>
  <cp:revision>116</cp:revision>
  <dcterms:modified xsi:type="dcterms:W3CDTF">2024-05-31T16:12:19Z</dcterms:modified>
</cp:coreProperties>
</file>